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154" r:id="rId5"/>
    <p:sldId id="2155" r:id="rId6"/>
    <p:sldId id="2156" r:id="rId7"/>
    <p:sldId id="2157" r:id="rId8"/>
    <p:sldId id="2158" r:id="rId9"/>
    <p:sldId id="309" r:id="rId10"/>
    <p:sldId id="2159" r:id="rId11"/>
    <p:sldId id="2160" r:id="rId12"/>
    <p:sldId id="2161" r:id="rId13"/>
    <p:sldId id="2163" r:id="rId14"/>
    <p:sldId id="2162" r:id="rId15"/>
    <p:sldId id="289" r:id="rId16"/>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8181"/>
    <a:srgbClr val="62B5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461598-1E18-9A41-A533-717AE2E49201}" v="13" dt="2022-12-05T09:44:50.7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177"/>
  </p:normalViewPr>
  <p:slideViewPr>
    <p:cSldViewPr snapToGrid="0">
      <p:cViewPr varScale="1">
        <p:scale>
          <a:sx n="104" d="100"/>
          <a:sy n="104" d="100"/>
        </p:scale>
        <p:origin x="1440" y="20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u Janhunen" userId="c51e9d7c-e10d-450d-9c50-defbce748bc7" providerId="ADAL" clId="{AE0D9B2A-6F7C-4F74-BCF9-FD3C71A35C4E}"/>
    <pc:docChg chg="custSel delSld modSld">
      <pc:chgData name="Panu Janhunen" userId="c51e9d7c-e10d-450d-9c50-defbce748bc7" providerId="ADAL" clId="{AE0D9B2A-6F7C-4F74-BCF9-FD3C71A35C4E}" dt="2022-11-24T10:26:20.223" v="2" actId="47"/>
      <pc:docMkLst>
        <pc:docMk/>
      </pc:docMkLst>
      <pc:sldChg chg="modSp mod">
        <pc:chgData name="Panu Janhunen" userId="c51e9d7c-e10d-450d-9c50-defbce748bc7" providerId="ADAL" clId="{AE0D9B2A-6F7C-4F74-BCF9-FD3C71A35C4E}" dt="2022-11-24T10:26:05.558" v="1" actId="27636"/>
        <pc:sldMkLst>
          <pc:docMk/>
          <pc:sldMk cId="3906321198" sldId="290"/>
        </pc:sldMkLst>
        <pc:spChg chg="mod">
          <ac:chgData name="Panu Janhunen" userId="c51e9d7c-e10d-450d-9c50-defbce748bc7" providerId="ADAL" clId="{AE0D9B2A-6F7C-4F74-BCF9-FD3C71A35C4E}" dt="2022-11-24T10:26:05.558" v="1" actId="27636"/>
          <ac:spMkLst>
            <pc:docMk/>
            <pc:sldMk cId="3906321198" sldId="290"/>
            <ac:spMk id="3" creationId="{5F17B856-2B00-9941-BD27-5A291278A562}"/>
          </ac:spMkLst>
        </pc:spChg>
      </pc:sldChg>
      <pc:sldChg chg="del">
        <pc:chgData name="Panu Janhunen" userId="c51e9d7c-e10d-450d-9c50-defbce748bc7" providerId="ADAL" clId="{AE0D9B2A-6F7C-4F74-BCF9-FD3C71A35C4E}" dt="2022-11-24T10:26:20.223" v="2" actId="47"/>
        <pc:sldMkLst>
          <pc:docMk/>
          <pc:sldMk cId="2945453587" sldId="312"/>
        </pc:sldMkLst>
      </pc:sldChg>
    </pc:docChg>
  </pc:docChgLst>
  <pc:docChgLst>
    <pc:chgData name="Silva Saulio" userId="edc11998-d785-4faf-8932-eadc27790f1f" providerId="ADAL" clId="{43461598-1E18-9A41-A533-717AE2E49201}"/>
    <pc:docChg chg="custSel addSld delSld modSld">
      <pc:chgData name="Silva Saulio" userId="edc11998-d785-4faf-8932-eadc27790f1f" providerId="ADAL" clId="{43461598-1E18-9A41-A533-717AE2E49201}" dt="2022-12-05T09:44:50.745" v="43"/>
      <pc:docMkLst>
        <pc:docMk/>
      </pc:docMkLst>
      <pc:sldChg chg="del">
        <pc:chgData name="Silva Saulio" userId="edc11998-d785-4faf-8932-eadc27790f1f" providerId="ADAL" clId="{43461598-1E18-9A41-A533-717AE2E49201}" dt="2022-12-05T08:24:35.829" v="1" actId="2696"/>
        <pc:sldMkLst>
          <pc:docMk/>
          <pc:sldMk cId="3726977712" sldId="256"/>
        </pc:sldMkLst>
      </pc:sldChg>
      <pc:sldChg chg="add">
        <pc:chgData name="Silva Saulio" userId="edc11998-d785-4faf-8932-eadc27790f1f" providerId="ADAL" clId="{43461598-1E18-9A41-A533-717AE2E49201}" dt="2022-12-05T09:32:17.313" v="32"/>
        <pc:sldMkLst>
          <pc:docMk/>
          <pc:sldMk cId="3555081848" sldId="289"/>
        </pc:sldMkLst>
      </pc:sldChg>
      <pc:sldChg chg="modSp del mod">
        <pc:chgData name="Silva Saulio" userId="edc11998-d785-4faf-8932-eadc27790f1f" providerId="ADAL" clId="{43461598-1E18-9A41-A533-717AE2E49201}" dt="2022-12-05T08:31:34.651" v="8" actId="2696"/>
        <pc:sldMkLst>
          <pc:docMk/>
          <pc:sldMk cId="3906321198" sldId="290"/>
        </pc:sldMkLst>
        <pc:spChg chg="mod">
          <ac:chgData name="Silva Saulio" userId="edc11998-d785-4faf-8932-eadc27790f1f" providerId="ADAL" clId="{43461598-1E18-9A41-A533-717AE2E49201}" dt="2022-12-05T08:31:02.218" v="5" actId="12"/>
          <ac:spMkLst>
            <pc:docMk/>
            <pc:sldMk cId="3906321198" sldId="290"/>
            <ac:spMk id="3" creationId="{5F17B856-2B00-9941-BD27-5A291278A562}"/>
          </ac:spMkLst>
        </pc:spChg>
      </pc:sldChg>
      <pc:sldChg chg="del">
        <pc:chgData name="Silva Saulio" userId="edc11998-d785-4faf-8932-eadc27790f1f" providerId="ADAL" clId="{43461598-1E18-9A41-A533-717AE2E49201}" dt="2022-12-05T09:30:06.734" v="31" actId="2696"/>
        <pc:sldMkLst>
          <pc:docMk/>
          <pc:sldMk cId="4189327777" sldId="295"/>
        </pc:sldMkLst>
      </pc:sldChg>
      <pc:sldChg chg="del">
        <pc:chgData name="Silva Saulio" userId="edc11998-d785-4faf-8932-eadc27790f1f" providerId="ADAL" clId="{43461598-1E18-9A41-A533-717AE2E49201}" dt="2022-12-05T08:33:24.120" v="11" actId="2696"/>
        <pc:sldMkLst>
          <pc:docMk/>
          <pc:sldMk cId="3711682166" sldId="303"/>
        </pc:sldMkLst>
      </pc:sldChg>
      <pc:sldChg chg="del">
        <pc:chgData name="Silva Saulio" userId="edc11998-d785-4faf-8932-eadc27790f1f" providerId="ADAL" clId="{43461598-1E18-9A41-A533-717AE2E49201}" dt="2022-12-05T08:52:18.787" v="13" actId="2696"/>
        <pc:sldMkLst>
          <pc:docMk/>
          <pc:sldMk cId="757170004" sldId="307"/>
        </pc:sldMkLst>
      </pc:sldChg>
      <pc:sldChg chg="del">
        <pc:chgData name="Silva Saulio" userId="edc11998-d785-4faf-8932-eadc27790f1f" providerId="ADAL" clId="{43461598-1E18-9A41-A533-717AE2E49201}" dt="2022-12-05T08:55:11.682" v="15" actId="2696"/>
        <pc:sldMkLst>
          <pc:docMk/>
          <pc:sldMk cId="1000005705" sldId="308"/>
        </pc:sldMkLst>
      </pc:sldChg>
      <pc:sldChg chg="delSp modSp mod">
        <pc:chgData name="Silva Saulio" userId="edc11998-d785-4faf-8932-eadc27790f1f" providerId="ADAL" clId="{43461598-1E18-9A41-A533-717AE2E49201}" dt="2022-12-05T08:57:21.510" v="19" actId="20577"/>
        <pc:sldMkLst>
          <pc:docMk/>
          <pc:sldMk cId="3038427908" sldId="309"/>
        </pc:sldMkLst>
        <pc:spChg chg="del">
          <ac:chgData name="Silva Saulio" userId="edc11998-d785-4faf-8932-eadc27790f1f" providerId="ADAL" clId="{43461598-1E18-9A41-A533-717AE2E49201}" dt="2022-12-05T08:56:59.356" v="16" actId="478"/>
          <ac:spMkLst>
            <pc:docMk/>
            <pc:sldMk cId="3038427908" sldId="309"/>
            <ac:spMk id="5" creationId="{EC6C196C-735E-75BF-BF84-021B90E49964}"/>
          </ac:spMkLst>
        </pc:spChg>
        <pc:spChg chg="mod">
          <ac:chgData name="Silva Saulio" userId="edc11998-d785-4faf-8932-eadc27790f1f" providerId="ADAL" clId="{43461598-1E18-9A41-A533-717AE2E49201}" dt="2022-12-05T08:57:21.510" v="19" actId="20577"/>
          <ac:spMkLst>
            <pc:docMk/>
            <pc:sldMk cId="3038427908" sldId="309"/>
            <ac:spMk id="7" creationId="{637818EC-F8AC-AE94-1084-C2B398C3DA1F}"/>
          </ac:spMkLst>
        </pc:spChg>
        <pc:picChg chg="mod">
          <ac:chgData name="Silva Saulio" userId="edc11998-d785-4faf-8932-eadc27790f1f" providerId="ADAL" clId="{43461598-1E18-9A41-A533-717AE2E49201}" dt="2022-12-05T08:57:13.943" v="18" actId="1076"/>
          <ac:picMkLst>
            <pc:docMk/>
            <pc:sldMk cId="3038427908" sldId="309"/>
            <ac:picMk id="3" creationId="{1C41A108-42D9-9D3F-289C-2F6DB89E6FF8}"/>
          </ac:picMkLst>
        </pc:picChg>
      </pc:sldChg>
      <pc:sldChg chg="del">
        <pc:chgData name="Silva Saulio" userId="edc11998-d785-4faf-8932-eadc27790f1f" providerId="ADAL" clId="{43461598-1E18-9A41-A533-717AE2E49201}" dt="2022-12-05T09:05:46.620" v="21" actId="2696"/>
        <pc:sldMkLst>
          <pc:docMk/>
          <pc:sldMk cId="4116541931" sldId="313"/>
        </pc:sldMkLst>
      </pc:sldChg>
      <pc:sldChg chg="delSp modSp add del mod">
        <pc:chgData name="Silva Saulio" userId="edc11998-d785-4faf-8932-eadc27790f1f" providerId="ADAL" clId="{43461598-1E18-9A41-A533-717AE2E49201}" dt="2022-12-05T09:43:23.132" v="41" actId="2696"/>
        <pc:sldMkLst>
          <pc:docMk/>
          <pc:sldMk cId="2562473255" sldId="395"/>
        </pc:sldMkLst>
        <pc:spChg chg="mod">
          <ac:chgData name="Silva Saulio" userId="edc11998-d785-4faf-8932-eadc27790f1f" providerId="ADAL" clId="{43461598-1E18-9A41-A533-717AE2E49201}" dt="2022-12-05T09:36:33.262" v="39" actId="20577"/>
          <ac:spMkLst>
            <pc:docMk/>
            <pc:sldMk cId="2562473255" sldId="395"/>
            <ac:spMk id="2" creationId="{EC1EB9E7-A8B9-377E-FA3A-4747FA864738}"/>
          </ac:spMkLst>
        </pc:spChg>
        <pc:picChg chg="del">
          <ac:chgData name="Silva Saulio" userId="edc11998-d785-4faf-8932-eadc27790f1f" providerId="ADAL" clId="{43461598-1E18-9A41-A533-717AE2E49201}" dt="2022-12-05T09:36:23.894" v="38" actId="478"/>
          <ac:picMkLst>
            <pc:docMk/>
            <pc:sldMk cId="2562473255" sldId="395"/>
            <ac:picMk id="4" creationId="{C5A6A93D-C895-02DE-5C6C-B4A12E28508D}"/>
          </ac:picMkLst>
        </pc:picChg>
      </pc:sldChg>
      <pc:sldChg chg="del">
        <pc:chgData name="Silva Saulio" userId="edc11998-d785-4faf-8932-eadc27790f1f" providerId="ADAL" clId="{43461598-1E18-9A41-A533-717AE2E49201}" dt="2022-12-05T09:32:20.714" v="33" actId="2696"/>
        <pc:sldMkLst>
          <pc:docMk/>
          <pc:sldMk cId="1773675933" sldId="2152"/>
        </pc:sldMkLst>
      </pc:sldChg>
      <pc:sldChg chg="del">
        <pc:chgData name="Silva Saulio" userId="edc11998-d785-4faf-8932-eadc27790f1f" providerId="ADAL" clId="{43461598-1E18-9A41-A533-717AE2E49201}" dt="2022-12-05T09:32:23.499" v="35" actId="2696"/>
        <pc:sldMkLst>
          <pc:docMk/>
          <pc:sldMk cId="4162982172" sldId="2153"/>
        </pc:sldMkLst>
      </pc:sldChg>
      <pc:sldChg chg="add">
        <pc:chgData name="Silva Saulio" userId="edc11998-d785-4faf-8932-eadc27790f1f" providerId="ADAL" clId="{43461598-1E18-9A41-A533-717AE2E49201}" dt="2022-12-05T08:24:33.451" v="0"/>
        <pc:sldMkLst>
          <pc:docMk/>
          <pc:sldMk cId="3906717092" sldId="2154"/>
        </pc:sldMkLst>
      </pc:sldChg>
      <pc:sldChg chg="modSp add mod modNotesTx">
        <pc:chgData name="Silva Saulio" userId="edc11998-d785-4faf-8932-eadc27790f1f" providerId="ADAL" clId="{43461598-1E18-9A41-A533-717AE2E49201}" dt="2022-12-05T08:31:46.014" v="9" actId="14100"/>
        <pc:sldMkLst>
          <pc:docMk/>
          <pc:sldMk cId="374335804" sldId="2155"/>
        </pc:sldMkLst>
        <pc:spChg chg="mod">
          <ac:chgData name="Silva Saulio" userId="edc11998-d785-4faf-8932-eadc27790f1f" providerId="ADAL" clId="{43461598-1E18-9A41-A533-717AE2E49201}" dt="2022-12-05T08:31:46.014" v="9" actId="14100"/>
          <ac:spMkLst>
            <pc:docMk/>
            <pc:sldMk cId="374335804" sldId="2155"/>
            <ac:spMk id="3" creationId="{5F17B856-2B00-9941-BD27-5A291278A562}"/>
          </ac:spMkLst>
        </pc:spChg>
      </pc:sldChg>
      <pc:sldChg chg="add del">
        <pc:chgData name="Silva Saulio" userId="edc11998-d785-4faf-8932-eadc27790f1f" providerId="ADAL" clId="{43461598-1E18-9A41-A533-717AE2E49201}" dt="2022-12-05T08:28:23.343" v="3"/>
        <pc:sldMkLst>
          <pc:docMk/>
          <pc:sldMk cId="4154518053" sldId="2155"/>
        </pc:sldMkLst>
      </pc:sldChg>
      <pc:sldChg chg="add">
        <pc:chgData name="Silva Saulio" userId="edc11998-d785-4faf-8932-eadc27790f1f" providerId="ADAL" clId="{43461598-1E18-9A41-A533-717AE2E49201}" dt="2022-12-05T08:33:20.557" v="10"/>
        <pc:sldMkLst>
          <pc:docMk/>
          <pc:sldMk cId="4266157649" sldId="2156"/>
        </pc:sldMkLst>
      </pc:sldChg>
      <pc:sldChg chg="add">
        <pc:chgData name="Silva Saulio" userId="edc11998-d785-4faf-8932-eadc27790f1f" providerId="ADAL" clId="{43461598-1E18-9A41-A533-717AE2E49201}" dt="2022-12-05T08:52:12.320" v="12"/>
        <pc:sldMkLst>
          <pc:docMk/>
          <pc:sldMk cId="791446674" sldId="2157"/>
        </pc:sldMkLst>
      </pc:sldChg>
      <pc:sldChg chg="add">
        <pc:chgData name="Silva Saulio" userId="edc11998-d785-4faf-8932-eadc27790f1f" providerId="ADAL" clId="{43461598-1E18-9A41-A533-717AE2E49201}" dt="2022-12-05T08:55:04.692" v="14"/>
        <pc:sldMkLst>
          <pc:docMk/>
          <pc:sldMk cId="3199065937" sldId="2158"/>
        </pc:sldMkLst>
      </pc:sldChg>
      <pc:sldChg chg="modSp add mod">
        <pc:chgData name="Silva Saulio" userId="edc11998-d785-4faf-8932-eadc27790f1f" providerId="ADAL" clId="{43461598-1E18-9A41-A533-717AE2E49201}" dt="2022-12-05T09:07:00.843" v="29" actId="255"/>
        <pc:sldMkLst>
          <pc:docMk/>
          <pc:sldMk cId="3643430092" sldId="2159"/>
        </pc:sldMkLst>
        <pc:spChg chg="mod">
          <ac:chgData name="Silva Saulio" userId="edc11998-d785-4faf-8932-eadc27790f1f" providerId="ADAL" clId="{43461598-1E18-9A41-A533-717AE2E49201}" dt="2022-12-05T09:07:00.843" v="29" actId="255"/>
          <ac:spMkLst>
            <pc:docMk/>
            <pc:sldMk cId="3643430092" sldId="2159"/>
            <ac:spMk id="7" creationId="{637818EC-F8AC-AE94-1084-C2B398C3DA1F}"/>
          </ac:spMkLst>
        </pc:spChg>
      </pc:sldChg>
      <pc:sldChg chg="modSp add mod">
        <pc:chgData name="Silva Saulio" userId="edc11998-d785-4faf-8932-eadc27790f1f" providerId="ADAL" clId="{43461598-1E18-9A41-A533-717AE2E49201}" dt="2022-12-05T09:32:40.644" v="36" actId="12"/>
        <pc:sldMkLst>
          <pc:docMk/>
          <pc:sldMk cId="505091287" sldId="2160"/>
        </pc:sldMkLst>
        <pc:spChg chg="mod">
          <ac:chgData name="Silva Saulio" userId="edc11998-d785-4faf-8932-eadc27790f1f" providerId="ADAL" clId="{43461598-1E18-9A41-A533-717AE2E49201}" dt="2022-12-05T09:32:40.644" v="36" actId="12"/>
          <ac:spMkLst>
            <pc:docMk/>
            <pc:sldMk cId="505091287" sldId="2160"/>
            <ac:spMk id="5" creationId="{0FD96C7E-FDEF-8EA0-57B5-BFB9F210E9B9}"/>
          </ac:spMkLst>
        </pc:spChg>
      </pc:sldChg>
      <pc:sldChg chg="modSp add mod">
        <pc:chgData name="Silva Saulio" userId="edc11998-d785-4faf-8932-eadc27790f1f" providerId="ADAL" clId="{43461598-1E18-9A41-A533-717AE2E49201}" dt="2022-12-05T09:44:30.107" v="42" actId="20577"/>
        <pc:sldMkLst>
          <pc:docMk/>
          <pc:sldMk cId="865790700" sldId="2161"/>
        </pc:sldMkLst>
        <pc:spChg chg="mod">
          <ac:chgData name="Silva Saulio" userId="edc11998-d785-4faf-8932-eadc27790f1f" providerId="ADAL" clId="{43461598-1E18-9A41-A533-717AE2E49201}" dt="2022-12-05T09:44:30.107" v="42" actId="20577"/>
          <ac:spMkLst>
            <pc:docMk/>
            <pc:sldMk cId="865790700" sldId="2161"/>
            <ac:spMk id="7" creationId="{E46B469F-282F-3785-1A25-7F5657263B2B}"/>
          </ac:spMkLst>
        </pc:spChg>
      </pc:sldChg>
      <pc:sldChg chg="add">
        <pc:chgData name="Silva Saulio" userId="edc11998-d785-4faf-8932-eadc27790f1f" providerId="ADAL" clId="{43461598-1E18-9A41-A533-717AE2E49201}" dt="2022-12-05T09:43:21.031" v="40"/>
        <pc:sldMkLst>
          <pc:docMk/>
          <pc:sldMk cId="454582011" sldId="2162"/>
        </pc:sldMkLst>
      </pc:sldChg>
      <pc:sldChg chg="add">
        <pc:chgData name="Silva Saulio" userId="edc11998-d785-4faf-8932-eadc27790f1f" providerId="ADAL" clId="{43461598-1E18-9A41-A533-717AE2E49201}" dt="2022-12-05T09:44:50.745" v="43"/>
        <pc:sldMkLst>
          <pc:docMk/>
          <pc:sldMk cId="2122314820" sldId="2163"/>
        </pc:sldMkLst>
      </pc:sldChg>
      <pc:sldMasterChg chg="delSldLayout">
        <pc:chgData name="Silva Saulio" userId="edc11998-d785-4faf-8932-eadc27790f1f" providerId="ADAL" clId="{43461598-1E18-9A41-A533-717AE2E49201}" dt="2022-12-05T09:32:20.717" v="34" actId="2696"/>
        <pc:sldMasterMkLst>
          <pc:docMk/>
          <pc:sldMasterMk cId="1055193811" sldId="2147483648"/>
        </pc:sldMasterMkLst>
        <pc:sldLayoutChg chg="del">
          <pc:chgData name="Silva Saulio" userId="edc11998-d785-4faf-8932-eadc27790f1f" providerId="ADAL" clId="{43461598-1E18-9A41-A533-717AE2E49201}" dt="2022-12-05T09:32:20.717" v="34" actId="2696"/>
          <pc:sldLayoutMkLst>
            <pc:docMk/>
            <pc:sldMasterMk cId="1055193811" sldId="2147483648"/>
            <pc:sldLayoutMk cId="3676516320" sldId="214748368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74BB01CC-2522-9D79-59CF-E2949D8C59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517A57ED-B057-E6AA-5B4B-D18E777DB0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9BC1E8-B733-4B40-AC3C-924071BFFC66}" type="datetimeFigureOut">
              <a:rPr lang="fi-FI" smtClean="0"/>
              <a:t>5.12.2022</a:t>
            </a:fld>
            <a:endParaRPr lang="fi-FI"/>
          </a:p>
        </p:txBody>
      </p:sp>
      <p:sp>
        <p:nvSpPr>
          <p:cNvPr id="4" name="Alatunnisteen paikkamerkki 3">
            <a:extLst>
              <a:ext uri="{FF2B5EF4-FFF2-40B4-BE49-F238E27FC236}">
                <a16:creationId xmlns:a16="http://schemas.microsoft.com/office/drawing/2014/main" id="{627DEF4B-3998-2835-2536-86BE58C41D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ABA31F69-2C21-E8D3-C034-95FBA7E278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E4BD7A-AB79-D244-BD50-C7B8B0CBFB72}" type="slidenum">
              <a:rPr lang="fi-FI" smtClean="0"/>
              <a:t>‹#›</a:t>
            </a:fld>
            <a:endParaRPr lang="fi-FI"/>
          </a:p>
        </p:txBody>
      </p:sp>
    </p:spTree>
    <p:extLst>
      <p:ext uri="{BB962C8B-B14F-4D97-AF65-F5344CB8AC3E}">
        <p14:creationId xmlns:p14="http://schemas.microsoft.com/office/powerpoint/2010/main" val="75248809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05/12/2022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indent="0">
              <a:buFont typeface="+mj-lt"/>
              <a:buNone/>
            </a:pPr>
            <a:r>
              <a:rPr lang="fi-FI" sz="1200" b="1" dirty="0"/>
              <a:t>Sisältöjen kestot ovat viitteellisiä ja ne riippuvat mm. ryhmän koosta.</a:t>
            </a:r>
          </a:p>
          <a:p>
            <a:pPr marL="457200" indent="-457200">
              <a:buFont typeface="+mj-lt"/>
              <a:buAutoNum type="arabicPeriod"/>
            </a:pPr>
            <a:r>
              <a:rPr lang="fi-FI" sz="1200" b="1" dirty="0"/>
              <a:t>Keskustelutehtävä – </a:t>
            </a:r>
            <a:r>
              <a:rPr lang="fi-FI" sz="1200" dirty="0"/>
              <a:t>Totta vai tarua ystävyydestä? (15 min)</a:t>
            </a:r>
          </a:p>
          <a:p>
            <a:pPr marL="457200" indent="-457200">
              <a:buFont typeface="+mj-lt"/>
              <a:buAutoNum type="arabicPeriod"/>
            </a:pPr>
            <a:r>
              <a:rPr lang="fi-FI" sz="1200" b="1" dirty="0"/>
              <a:t>Faktaruutu – </a:t>
            </a:r>
            <a:r>
              <a:rPr lang="fi-FI" sz="1200" dirty="0"/>
              <a:t>Tiesitkö, että… (2 min)</a:t>
            </a:r>
          </a:p>
          <a:p>
            <a:pPr marL="457200" indent="-457200">
              <a:buFont typeface="+mj-lt"/>
              <a:buAutoNum type="arabicPeriod"/>
            </a:pPr>
            <a:r>
              <a:rPr lang="fi-FI" sz="1200" b="1" dirty="0"/>
              <a:t>Keskustelutehtävä – </a:t>
            </a:r>
            <a:r>
              <a:rPr lang="fi-FI" sz="1200" dirty="0"/>
              <a:t>Millainen on hyvä ystävä? (10 min + 10 min)</a:t>
            </a:r>
          </a:p>
          <a:p>
            <a:pPr marL="457200" indent="-457200">
              <a:buFont typeface="+mj-lt"/>
              <a:buAutoNum type="arabicPeriod"/>
            </a:pPr>
            <a:r>
              <a:rPr lang="fi-FI" sz="1200" b="1" dirty="0"/>
              <a:t>Ryhmäharjoitus – </a:t>
            </a:r>
            <a:r>
              <a:rPr lang="fi-FI" sz="1200" dirty="0"/>
              <a:t>Ystävyyssopimus (15 min + 15 min)</a:t>
            </a:r>
          </a:p>
          <a:p>
            <a:pPr marL="457200" indent="-457200">
              <a:buFont typeface="+mj-lt"/>
              <a:buAutoNum type="arabicPeriod"/>
            </a:pPr>
            <a:r>
              <a:rPr lang="fi-FI" sz="1200" b="1" dirty="0"/>
              <a:t>Yksilötehtävä – </a:t>
            </a:r>
            <a:r>
              <a:rPr lang="fi-FI" sz="1200" dirty="0"/>
              <a:t>Minä ja muut ryhmässä (3 min) </a:t>
            </a:r>
          </a:p>
          <a:p>
            <a:pPr marL="457200" indent="-457200">
              <a:buFont typeface="+mj-lt"/>
              <a:buAutoNum type="arabicPeriod"/>
            </a:pPr>
            <a:r>
              <a:rPr lang="fi-FI" sz="1200" b="1" dirty="0"/>
              <a:t>Faktaruutu – </a:t>
            </a:r>
            <a:r>
              <a:rPr lang="fi-FI" sz="1200" dirty="0"/>
              <a:t>EASE (5 min)</a:t>
            </a:r>
          </a:p>
          <a:p>
            <a:pPr marL="457200" indent="-457200">
              <a:buFont typeface="+mj-lt"/>
              <a:buAutoNum type="arabicPeriod"/>
            </a:pPr>
            <a:r>
              <a:rPr lang="fi-FI" sz="1200" b="1" dirty="0"/>
              <a:t>Tietoa tukipalveluista – </a:t>
            </a:r>
            <a:r>
              <a:rPr lang="fi-FI" sz="1200" dirty="0"/>
              <a:t>Keskusteluapua yksinäisyyteen (n. 7 min)</a:t>
            </a:r>
          </a:p>
          <a:p>
            <a:endParaRPr lang="fi-FI" dirty="0"/>
          </a:p>
        </p:txBody>
      </p:sp>
    </p:spTree>
    <p:extLst>
      <p:ext uri="{BB962C8B-B14F-4D97-AF65-F5344CB8AC3E}">
        <p14:creationId xmlns:p14="http://schemas.microsoft.com/office/powerpoint/2010/main" val="4198034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fi-FI" sz="1800" dirty="0">
                <a:effectLst/>
                <a:latin typeface="Calibri" panose="020F0502020204030204" pitchFamily="34" charset="0"/>
                <a:ea typeface="Calibri" panose="020F0502020204030204" pitchFamily="34" charset="0"/>
                <a:cs typeface="Times New Roman" panose="02020603050405020304" pitchFamily="18" charset="0"/>
              </a:rPr>
              <a:t>Ajattelemme helposti mustavalkoisesti monista asioista, myös ystävyydestä. Saatamme helposti ajatella, että ystävät ja ystävyyssuhteet toimivat tietyllä tavalla, ja jos näin ei ole, jossain on vikaa, kuten suhteessa tai ystävässä. Saatamme myös syyttää itseämme ja ajatella, että meissä itsessämme on jotain vikaa. Tämä tehtävä nostaa esiin ystävyyteen liittyviä ajatusansoja. Tärkeintä on herättää kriittistä ajattelua ja saada nuoret kyseenalaistamaan asenteensa</a:t>
            </a:r>
            <a:r>
              <a:rPr lang="fi-FI" b="0" i="0" dirty="0">
                <a:solidFill>
                  <a:srgbClr val="FF0000"/>
                </a:solidFill>
              </a:rPr>
              <a:t>. </a:t>
            </a:r>
          </a:p>
          <a:p>
            <a:pPr marL="0" marR="0" lvl="0" indent="0" algn="l" defTabSz="914377" rtl="0" eaLnBrk="1" fontAlgn="auto" latinLnBrk="0" hangingPunct="1">
              <a:lnSpc>
                <a:spcPct val="100000"/>
              </a:lnSpc>
              <a:spcBef>
                <a:spcPts val="0"/>
              </a:spcBef>
              <a:spcAft>
                <a:spcPts val="0"/>
              </a:spcAft>
              <a:buClrTx/>
              <a:buSzTx/>
              <a:buFontTx/>
              <a:buNone/>
              <a:tabLst/>
              <a:defRPr/>
            </a:pPr>
            <a:endParaRPr lang="fi-FI" b="1" i="1" dirty="0">
              <a:solidFill>
                <a:srgbClr val="FF0000"/>
              </a:solidFill>
            </a:endParaRPr>
          </a:p>
          <a:p>
            <a:endParaRPr lang="fi-FI"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Ohjeet: Onko väittämä totta, tarua vai ei kumpaakaan? Harjoitus voidaan tehdä esimerkiksi yhdessä koko ryhmän kanssa siten, että opettaja lukee väittämät ääneen ja nuoret merkitsevät, onko väittämä heidän mielestään totta, tarua vai ei kumpaakaan. Yksi toteutusvaihtoehto on, että opettaja nimeää luokassa </a:t>
            </a:r>
            <a:r>
              <a:rPr lang="fi-FI" sz="1800" i="1" dirty="0">
                <a:effectLst/>
                <a:latin typeface="Calibri" panose="020F0502020204030204" pitchFamily="34" charset="0"/>
                <a:ea typeface="Calibri" panose="020F0502020204030204" pitchFamily="34" charset="0"/>
                <a:cs typeface="Times New Roman" panose="02020603050405020304" pitchFamily="18" charset="0"/>
              </a:rPr>
              <a:t>Totta-alueen,</a:t>
            </a:r>
            <a:r>
              <a:rPr lang="fi-FI" sz="1800" dirty="0">
                <a:effectLst/>
                <a:latin typeface="Calibri" panose="020F0502020204030204" pitchFamily="34" charset="0"/>
                <a:ea typeface="Calibri" panose="020F0502020204030204" pitchFamily="34" charset="0"/>
                <a:cs typeface="Times New Roman" panose="02020603050405020304" pitchFamily="18" charset="0"/>
              </a:rPr>
              <a:t> </a:t>
            </a:r>
            <a:r>
              <a:rPr lang="fi-FI" sz="1800" i="1" dirty="0">
                <a:effectLst/>
                <a:latin typeface="Calibri" panose="020F0502020204030204" pitchFamily="34" charset="0"/>
                <a:ea typeface="Calibri" panose="020F0502020204030204" pitchFamily="34" charset="0"/>
                <a:cs typeface="Times New Roman" panose="02020603050405020304" pitchFamily="18" charset="0"/>
              </a:rPr>
              <a:t>Tarua-alueen </a:t>
            </a:r>
            <a:r>
              <a:rPr lang="fi-FI" sz="1800" dirty="0">
                <a:effectLst/>
                <a:latin typeface="Calibri" panose="020F0502020204030204" pitchFamily="34" charset="0"/>
                <a:ea typeface="Calibri" panose="020F0502020204030204" pitchFamily="34" charset="0"/>
                <a:cs typeface="Times New Roman" panose="02020603050405020304" pitchFamily="18" charset="0"/>
              </a:rPr>
              <a:t>ja </a:t>
            </a:r>
            <a:r>
              <a:rPr lang="fi-FI" sz="1800" i="1" dirty="0">
                <a:effectLst/>
                <a:latin typeface="Calibri" panose="020F0502020204030204" pitchFamily="34" charset="0"/>
                <a:ea typeface="Calibri" panose="020F0502020204030204" pitchFamily="34" charset="0"/>
                <a:cs typeface="Times New Roman" panose="02020603050405020304" pitchFamily="18" charset="0"/>
              </a:rPr>
              <a:t>Ei kumpaakaan -alueen</a:t>
            </a:r>
            <a:r>
              <a:rPr lang="fi-FI" sz="1800" dirty="0">
                <a:effectLst/>
                <a:latin typeface="Calibri" panose="020F0502020204030204" pitchFamily="34" charset="0"/>
                <a:ea typeface="Calibri" panose="020F0502020204030204" pitchFamily="34" charset="0"/>
                <a:cs typeface="Times New Roman" panose="02020603050405020304" pitchFamily="18" charset="0"/>
              </a:rPr>
              <a:t> ja kehottaa nuoria menemään jollekin alueista sen mukaan, mitä mieltä he ovat väittämästä.</a:t>
            </a:r>
            <a:r>
              <a:rPr lang="fi-FI" sz="1800" i="1" dirty="0">
                <a:effectLst/>
                <a:latin typeface="Calibri" panose="020F0502020204030204" pitchFamily="34" charset="0"/>
                <a:ea typeface="Calibri" panose="020F0502020204030204" pitchFamily="34" charset="0"/>
                <a:cs typeface="Times New Roman" panose="02020603050405020304" pitchFamily="18" charset="0"/>
              </a:rPr>
              <a:t> </a:t>
            </a:r>
            <a:r>
              <a:rPr lang="fi-FI" sz="1800" dirty="0">
                <a:effectLst/>
                <a:latin typeface="Calibri" panose="020F0502020204030204" pitchFamily="34" charset="0"/>
                <a:ea typeface="Calibri" panose="020F0502020204030204" pitchFamily="34" charset="0"/>
                <a:cs typeface="Times New Roman" panose="02020603050405020304" pitchFamily="18" charset="0"/>
              </a:rPr>
              <a:t>Sitten opettaja voi pyytää vapaaehtoisia perustelemaan mielipiteensä</a:t>
            </a:r>
            <a:r>
              <a:rPr lang="fi-FI" i="0" dirty="0"/>
              <a:t>. </a:t>
            </a:r>
          </a:p>
          <a:p>
            <a:pPr marL="0" marR="0" lvl="0" indent="0" algn="l" defTabSz="914377" rtl="0" eaLnBrk="1" fontAlgn="auto" latinLnBrk="0" hangingPunct="1">
              <a:lnSpc>
                <a:spcPct val="100000"/>
              </a:lnSpc>
              <a:spcBef>
                <a:spcPts val="0"/>
              </a:spcBef>
              <a:spcAft>
                <a:spcPts val="0"/>
              </a:spcAft>
              <a:buClrTx/>
              <a:buSzTx/>
              <a:buFontTx/>
              <a:buNone/>
              <a:tabLst/>
              <a:defRPr/>
            </a:pPr>
            <a:endParaRPr lang="fi-FI" i="1"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Huomautus: Useimpiin väittämiin ei ole selviä oikeita vastauksia! Vastausehdotuksia ja huomioitavia asioita on mainittu jäljempänä. Tärkeintä on, että nuoret pohtivat perusteluja sille, miksi väittämä pitää paikkansa tai ei pidä paikkaansa. On siis hyvä herättää keskustelua pyytämällä jotakuta vapaaehtoista perustelemaan kantansa ja kannustaa keskusteluun. Jäljempänä on esimerkkejä väittämien perusteluista, mutta tärkeintä on antaa nuorten ajatella itse. Tämä motivoi heitä paremmin täysin valmiiden vastausten antamisen sijaan.</a:t>
            </a:r>
            <a:endParaRPr lang="fi-FI" dirty="0"/>
          </a:p>
          <a:p>
            <a:r>
              <a:rPr lang="fi-FI" dirty="0"/>
              <a:t> </a:t>
            </a:r>
            <a:endParaRPr lang="fi-FI" i="1" dirty="0"/>
          </a:p>
          <a:p>
            <a:endParaRPr lang="fi-FI" dirty="0"/>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Joillekin meistä on tärkeää, että ystäviä on paljon, kun taas toiset ovat tyytyväisiä yhteen tai muutamaan ystävään. Tämä on hyvin yksilöllistä ja riippuu siitä, millaiset henkilön sosiaaliset tarpeet ovat. </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TOTTA – Tämäkään väite ei ole täysin mustavalkoinen. On tärkeää, että ystävä antaa aikaa toiselle ja asettaa toisen etusijalle. On myös tärkeää tukea toista silloin, kun tämä tarvitsee sitä, ja ystävän on hyvä olla tästä tietoinen. Meidän on myös ymmärrettävä, että ystävillämme voi olla elämässään muitakin ystäviä, harrastuksia ja muita asioita, jotka ovat myös heille tärkeitä. Tärkeintä on tehdä parhaansa, osoittaa kiinnostusta, olla luotettava ja tehdä aloitteita. Tähän ei ole selkeää vastausta, ja se riippuu tietenkin myös kahden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ystävyksen</a:t>
            </a:r>
            <a:r>
              <a:rPr lang="fi-FI" sz="1800" dirty="0">
                <a:effectLst/>
                <a:latin typeface="Calibri" panose="020F0502020204030204" pitchFamily="34" charset="0"/>
                <a:ea typeface="Calibri" panose="020F0502020204030204" pitchFamily="34" charset="0"/>
                <a:cs typeface="Times New Roman" panose="02020603050405020304" pitchFamily="18" charset="0"/>
              </a:rPr>
              <a:t> välisestä yhteisymmärryksestä ja suhteesta. </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TOTTA – On silti hyvä ymmärtää, että jokainen voi olla joskus epärehellinen. Jos käy ilmi, että ystävä on ollut epärehellinen, siitä on hyvä keskustella kyseisen henkilön kanssa ja arvioida sitten tilannetta. Jos taas itse ystävänä on ollut epärehellinen ystävälleen, on aina parempi ottaa asia itse puheeksi ystävän kanssa. Emme kai halua kantaa salaisuuksia, jotka pidemmän päälle painavat meitä? Muista, että sinä, kuten ystäväsi, olette kaikki ihmisiä, ja kaikki tekevät joskus virheitä ja on myös tärkeää pystyä antamaan anteeksi.</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TARUA – Siihen voi olla useita syitä, miksi ystävä ei tee niin: hän ei ole nähnyt viestiä, hänellä ei ole ollut aikaa reagoida siihen muista syistä tai hän ei yksinkertaisesti ole niin aktiivinen somessa tai ei halua reaktioidensa näkyvän siellä. Taustalla voi olla monia syitä, joten ei kannata tehdä hätiköityjä johtopäätöksiä. Mieti sen sijaan, millainen ystävä on sinua kohtaan tavatessanne muissa yhteyksissä.</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Joskus ystävyyssuhteet kestävät läpi elämän, joskus eivät. Ystävyyssuhteet muuttuvat ajan myötä, samoin kuin elämäntilanteemme, prioriteettimme jne. On luonnollista, että ystävyyssuhteet muuttuvat. Joskus ne myös päättyvät, vahvistuvat tai heikkenevät matkan varrella eri syistä.</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TARUA – Itsensä voi tuntea yksinäiseksi myös toisen henkilön tai muiden ihmisten seurassa, vaikka he olisivat ystäviä. </a:t>
            </a:r>
          </a:p>
          <a:p>
            <a:pPr marL="342900" indent="-342900">
              <a:buFont typeface="+mj-lt"/>
              <a:buAutoNum type="arabicPeriod"/>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TOTTA – Kyllä, mutta samalla tavalla on myös ystäväsi päätettävissä, millaisia hänen ystävyyssuhteensa, mukaan lukien teidän välinen suhteenne, ovat. Ystävyys on aina vapaaehtoista, ketään ei voi pakottaa siihen. Kuten muidenkin suhteiden osalta, on siis kummankin osapuolen päätettävissä, millainen tämä suhde on</a:t>
            </a:r>
            <a:r>
              <a:rPr lang="fi-FI" dirty="0"/>
              <a:t>.</a:t>
            </a:r>
          </a:p>
          <a:p>
            <a:pPr marL="228600" indent="-228600">
              <a:buAutoNum type="arabicPeriod"/>
            </a:pPr>
            <a:endParaRPr lang="fi-FI" dirty="0"/>
          </a:p>
          <a:p>
            <a:endParaRPr lang="fi-FI" dirty="0"/>
          </a:p>
        </p:txBody>
      </p:sp>
    </p:spTree>
    <p:extLst>
      <p:ext uri="{BB962C8B-B14F-4D97-AF65-F5344CB8AC3E}">
        <p14:creationId xmlns:p14="http://schemas.microsoft.com/office/powerpoint/2010/main" val="3938769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Kysy nuorilta, mitä mieltä he ovat tästä ja olisivatko he odottaneet tulosten olevan erilaisia.</a:t>
            </a:r>
          </a:p>
          <a:p>
            <a:pPr>
              <a:lnSpc>
                <a:spcPct val="107000"/>
              </a:lnSpc>
              <a:spcAft>
                <a:spcPts val="800"/>
              </a:spcAft>
            </a:pP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Tilastolähteet:</a:t>
            </a:r>
          </a:p>
          <a:p>
            <a:r>
              <a:rPr lang="fi-FI" sz="1800" dirty="0">
                <a:effectLst/>
                <a:latin typeface="Calibri" panose="020F0502020204030204" pitchFamily="34" charset="0"/>
                <a:ea typeface="Calibri" panose="020F0502020204030204" pitchFamily="34" charset="0"/>
                <a:cs typeface="Times New Roman" panose="02020603050405020304" pitchFamily="18" charset="0"/>
              </a:rPr>
              <a:t>Kouluterveyskysely (Terveyden ja hyvinvoinnin laitos 2021): tulokset koskevat peruskoulun 8.–9. luokkien, lukion 1.–2. luokkien sekä ammattikoulujen oppilaita koko Suomessa</a:t>
            </a:r>
            <a:r>
              <a:rPr lang="fi-FI" sz="1200" dirty="0">
                <a:latin typeface="Times New Roman" panose="02020603050405020304" pitchFamily="18" charset="0"/>
                <a:cs typeface="Times New Roman" panose="02020603050405020304" pitchFamily="18" charset="0"/>
              </a:rPr>
              <a:t>.</a:t>
            </a:r>
          </a:p>
          <a:p>
            <a:endParaRPr lang="fi-FI" sz="1200" dirty="0">
              <a:latin typeface="Times New Roman" panose="02020603050405020304" pitchFamily="18" charset="0"/>
              <a:cs typeface="Times New Roman" panose="02020603050405020304" pitchFamily="18"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School to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Belong</a:t>
            </a:r>
            <a:r>
              <a:rPr lang="fi-FI" sz="1800" dirty="0">
                <a:effectLst/>
                <a:latin typeface="Calibri" panose="020F0502020204030204" pitchFamily="34" charset="0"/>
                <a:ea typeface="Calibri" panose="020F0502020204030204" pitchFamily="34" charset="0"/>
                <a:cs typeface="Times New Roman" panose="02020603050405020304" pitchFamily="18" charset="0"/>
              </a:rPr>
              <a:t> -kyselyyn vastasi 4147 oppilasta, kysymys: ”Miten arvioisit seuraavalla asteikolla kokemuksiasi (1–5)?”. </a:t>
            </a:r>
            <a:br>
              <a:rPr lang="fi-FI" sz="1800" dirty="0">
                <a:effectLst/>
                <a:latin typeface="Calibri" panose="020F0502020204030204" pitchFamily="34" charset="0"/>
                <a:ea typeface="Calibri" panose="020F0502020204030204" pitchFamily="34" charset="0"/>
                <a:cs typeface="Times New Roman" panose="02020603050405020304" pitchFamily="18" charset="0"/>
              </a:rPr>
            </a:br>
            <a:r>
              <a:rPr lang="fi-FI" sz="1800" dirty="0">
                <a:effectLst/>
                <a:latin typeface="Calibri" panose="020F0502020204030204" pitchFamily="34" charset="0"/>
                <a:ea typeface="Calibri" panose="020F0502020204030204" pitchFamily="34" charset="0"/>
                <a:cs typeface="Times New Roman" panose="02020603050405020304" pitchFamily="18" charset="0"/>
              </a:rPr>
              <a:t>Kyselyyn vastasivat keväällä ja syksyllä 2022 School to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Belong</a:t>
            </a:r>
            <a:r>
              <a:rPr lang="fi-FI" sz="1800" dirty="0">
                <a:effectLst/>
                <a:latin typeface="Calibri" panose="020F0502020204030204" pitchFamily="34" charset="0"/>
                <a:ea typeface="Calibri" panose="020F0502020204030204" pitchFamily="34" charset="0"/>
                <a:cs typeface="Times New Roman" panose="02020603050405020304" pitchFamily="18" charset="0"/>
              </a:rPr>
              <a:t> -ohjelmaan osallistuvien koulujen oppilaat</a:t>
            </a:r>
            <a:r>
              <a:rPr lang="fi-FI" sz="1200" dirty="0">
                <a:latin typeface="Times New Roman" panose="02020603050405020304" pitchFamily="18" charset="0"/>
                <a:cs typeface="Times New Roman" panose="02020603050405020304" pitchFamily="18" charset="0"/>
              </a:rPr>
              <a:t>. </a:t>
            </a:r>
          </a:p>
          <a:p>
            <a:endParaRPr lang="fi-FI"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808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Harjoitus voidaan tehdä esimerkiksi siten, että oppilaat jaetaan pieniin 2–4 hengen ryhmiin. Ryhmissä keskustellaan noin 10 minuuttia. </a:t>
            </a:r>
          </a:p>
          <a:p>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r>
              <a:rPr lang="fi-FI" sz="1800">
                <a:effectLst/>
                <a:latin typeface="Calibri" panose="020F0502020204030204" pitchFamily="34" charset="0"/>
                <a:ea typeface="Calibri" panose="020F0502020204030204" pitchFamily="34" charset="0"/>
                <a:cs typeface="Times New Roman" panose="02020603050405020304" pitchFamily="18" charset="0"/>
              </a:rPr>
              <a:t>Voit halutessasi kertoa, kuinka monta kohtaa kunkin ryhmän tulisi keksiä, esimerkiksi 5–10. Huomaa, että tärkeintä on kuitenkin se, että nuoret keskustelevat keskenään ja pohtivat tehtävää, ei mahdollisimman monen asian keksiminen, koska silloin huomio voi keskittyä keskustelun sijaan kilpailemiseen. Pyydä ryhmiä kirjoittamaan ylös ajatuksiaan. Käy sitten harjoitus läpi yhdessä koko ryhmän kanssa, jotta jokainen ryhmä saa mahdollisuuden sanoa jotain</a:t>
            </a:r>
            <a:r>
              <a:rPr lang="fi-FI"/>
              <a:t>. </a:t>
            </a:r>
            <a:br>
              <a:rPr lang="fi-FI"/>
            </a:br>
            <a:endParaRPr lang="fi-FI"/>
          </a:p>
        </p:txBody>
      </p:sp>
    </p:spTree>
    <p:extLst>
      <p:ext uri="{BB962C8B-B14F-4D97-AF65-F5344CB8AC3E}">
        <p14:creationId xmlns:p14="http://schemas.microsoft.com/office/powerpoint/2010/main" val="4195661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1. </a:t>
            </a:r>
            <a:r>
              <a:rPr lang="fi-FI" sz="1800">
                <a:effectLst/>
                <a:latin typeface="Calibri" panose="020F0502020204030204" pitchFamily="34" charset="0"/>
                <a:ea typeface="Calibri" panose="020F0502020204030204" pitchFamily="34" charset="0"/>
                <a:cs typeface="Times New Roman" panose="02020603050405020304" pitchFamily="18" charset="0"/>
              </a:rPr>
              <a:t>Pyydä edellisen ryhmäkeskustelun perusteella nuoria ehdottamaan ja sopimaan 10 periaatetta sille, miten he haluavat kaikkien ryhmän jäsenten kohtelevan toisiaan. Esimerkiksi: Olemme ystävällisiä toisillemme, kunnioitamme toistemme mielipiteitä, kuuntelemme toisiamme jne</a:t>
            </a:r>
            <a:r>
              <a:rPr lang="fi-FI"/>
              <a:t>. </a:t>
            </a:r>
          </a:p>
          <a:p>
            <a:endParaRPr lang="fi-FI"/>
          </a:p>
          <a:p>
            <a:pPr>
              <a:lnSpc>
                <a:spcPct val="107000"/>
              </a:lnSpc>
              <a:spcAft>
                <a:spcPts val="800"/>
              </a:spcAft>
            </a:pPr>
            <a:r>
              <a:rPr lang="fi-FI"/>
              <a:t>2. Valitse</a:t>
            </a:r>
            <a:r>
              <a:rPr lang="fi-FI" sz="1800">
                <a:effectLst/>
                <a:latin typeface="Calibri" panose="020F0502020204030204" pitchFamily="34" charset="0"/>
                <a:ea typeface="Calibri" panose="020F0502020204030204" pitchFamily="34" charset="0"/>
                <a:cs typeface="Times New Roman" panose="02020603050405020304" pitchFamily="18" charset="0"/>
              </a:rPr>
              <a:t> sitten 2–3 vapaaehtoista nuorta, joiden tehtävänä on laatia sopimus. </a:t>
            </a:r>
          </a:p>
          <a:p>
            <a:r>
              <a:rPr lang="fi-FI" sz="1800">
                <a:effectLst/>
                <a:latin typeface="Calibri" panose="020F0502020204030204" pitchFamily="34" charset="0"/>
                <a:ea typeface="Calibri" panose="020F0502020204030204" pitchFamily="34" charset="0"/>
                <a:cs typeface="Times New Roman" panose="02020603050405020304" pitchFamily="18" charset="0"/>
              </a:rPr>
              <a:t>Tarvittava aineisto: värikäs A2-kokoinen pahvi tai paperi, valkoinen A3-kokoinen paperi, kyniä ja tusseja, liimaa ja haluttaessa muita koristeita</a:t>
            </a:r>
            <a:r>
              <a:rPr lang="fi-FI"/>
              <a:t>.</a:t>
            </a:r>
          </a:p>
          <a:p>
            <a:r>
              <a:rPr lang="fi-FI" sz="1800">
                <a:effectLst/>
                <a:latin typeface="Calibri" panose="020F0502020204030204" pitchFamily="34" charset="0"/>
                <a:ea typeface="Calibri" panose="020F0502020204030204" pitchFamily="34" charset="0"/>
                <a:cs typeface="Times New Roman" panose="02020603050405020304" pitchFamily="18" charset="0"/>
              </a:rPr>
              <a:t>Anna nuorten laatia sopimus esimerkiksi seuraavalla oppitunnilla. Kun sopimus on valmis, kaikki ryhmän jäsenet allekirjoittavat sen. Tämän voi tehdä esimerkiksi seuraavalla oppitunnilla, jolla jatkatte ystävyyteen liittyvän aineiston käsittelyä</a:t>
            </a:r>
            <a:r>
              <a:rPr lang="fi-FI"/>
              <a:t>.</a:t>
            </a:r>
          </a:p>
          <a:p>
            <a:endParaRPr lang="fi-FI"/>
          </a:p>
          <a:p>
            <a:r>
              <a:rPr lang="fi-FI" sz="1800">
                <a:effectLst/>
                <a:latin typeface="Calibri" panose="020F0502020204030204" pitchFamily="34" charset="0"/>
                <a:ea typeface="Calibri" panose="020F0502020204030204" pitchFamily="34" charset="0"/>
                <a:cs typeface="Times New Roman" panose="02020603050405020304" pitchFamily="18" charset="0"/>
              </a:rPr>
              <a:t>Valitse</a:t>
            </a:r>
            <a:r>
              <a:rPr lang="fi-FI" sz="1800" b="1">
                <a:effectLst/>
                <a:latin typeface="Calibri" panose="020F0502020204030204" pitchFamily="34" charset="0"/>
                <a:ea typeface="Calibri" panose="020F0502020204030204" pitchFamily="34" charset="0"/>
                <a:cs typeface="Times New Roman" panose="02020603050405020304" pitchFamily="18" charset="0"/>
              </a:rPr>
              <a:t> </a:t>
            </a:r>
            <a:r>
              <a:rPr lang="fi-FI" sz="1800">
                <a:effectLst/>
                <a:latin typeface="Calibri" panose="020F0502020204030204" pitchFamily="34" charset="0"/>
                <a:ea typeface="Calibri" panose="020F0502020204030204" pitchFamily="34" charset="0"/>
                <a:cs typeface="Times New Roman" panose="02020603050405020304" pitchFamily="18" charset="0"/>
              </a:rPr>
              <a:t>ryhmästä ystävyysvastaavat</a:t>
            </a:r>
            <a:r>
              <a:rPr lang="fi-FI"/>
              <a:t>: </a:t>
            </a:r>
          </a:p>
          <a:p>
            <a:r>
              <a:rPr lang="fi-FI" sz="1800">
                <a:effectLst/>
                <a:latin typeface="Calibri" panose="020F0502020204030204" pitchFamily="34" charset="0"/>
                <a:ea typeface="Calibri" panose="020F0502020204030204" pitchFamily="34" charset="0"/>
                <a:cs typeface="Times New Roman" panose="02020603050405020304" pitchFamily="18" charset="0"/>
              </a:rPr>
              <a:t>Pieni 2–3 nuoren työryhmä, joka miettii, miten ystävyyttä ja hyviä ihmissuhteita voidaan edistää ryhmässä. Ystävyysvastaavat vaihdetaan esimerkiksi 2 viikon välein, jotta kaikki ryhmissä saavat mahdollisuuden toimia ystävyysvastaavana jossain vaiheessa. Ystävyysvastaavat saavat keksiä ideoita ja aloitteita koko ryhmän hyvinvointiin ja yhteisöllisyyteen liittyen. Esimerkiksi osa oppitunnista voidaan varata joka viikko johonkin ryhmän yhteiseen toimintaan. Sen ei tarvitse tarkoittaa vain toimintaa, vaan kyse voi olla myös muun tyyppisistä parannuksista. Tähän liittyvistä mahdollisuuksista ja rajoituksista voi olla hyvä keskustella koko ryhmän kanssa etukäteen väärinkäsitysten välttämiseksi. Pyydä ystävyysvastaavia hyväksyttämään ideansa aina ensin opettajalla, ennen kuin he esittävät sen koko ryhmälle</a:t>
            </a:r>
            <a:r>
              <a:rPr lang="fi-FI"/>
              <a:t>. </a:t>
            </a:r>
          </a:p>
          <a:p>
            <a:endParaRPr lang="fi-FI"/>
          </a:p>
          <a:p>
            <a:r>
              <a:rPr lang="fi-FI" sz="1800">
                <a:effectLst/>
                <a:latin typeface="Calibri" panose="020F0502020204030204" pitchFamily="34" charset="0"/>
                <a:ea typeface="Calibri" panose="020F0502020204030204" pitchFamily="34" charset="0"/>
                <a:cs typeface="Times New Roman" panose="02020603050405020304" pitchFamily="18" charset="0"/>
              </a:rPr>
              <a:t>Joitakin ideoita, joita ystävyysvastaavat voivat hyödyntää</a:t>
            </a:r>
            <a:r>
              <a:rPr lang="fi-FI"/>
              <a:t>:</a:t>
            </a:r>
          </a:p>
          <a:p>
            <a:endParaRPr lang="fi-FI"/>
          </a:p>
          <a:p>
            <a:pPr marL="228600" indent="-228600">
              <a:buFontTx/>
              <a:buAutoNum type="arabicPeriod"/>
            </a:pPr>
            <a:r>
              <a:rPr lang="fi-FI" sz="1800">
                <a:effectLst/>
                <a:latin typeface="Calibri" panose="020F0502020204030204" pitchFamily="34" charset="0"/>
                <a:ea typeface="Calibri" panose="020F0502020204030204" pitchFamily="34" charset="0"/>
                <a:cs typeface="Times New Roman" panose="02020603050405020304" pitchFamily="18" charset="0"/>
              </a:rPr>
              <a:t>Kaikki tervehtivät toisiaan päivän alussa</a:t>
            </a:r>
            <a:r>
              <a:rPr lang="fi-FI"/>
              <a:t>.</a:t>
            </a:r>
          </a:p>
          <a:p>
            <a:pPr marL="228600" indent="-228600">
              <a:buFontTx/>
              <a:buAutoNum type="arabicPeriod"/>
            </a:pPr>
            <a:r>
              <a:rPr lang="fi-FI" sz="1800">
                <a:effectLst/>
                <a:latin typeface="Calibri" panose="020F0502020204030204" pitchFamily="34" charset="0"/>
                <a:ea typeface="Calibri" panose="020F0502020204030204" pitchFamily="34" charset="0"/>
                <a:cs typeface="Times New Roman" panose="02020603050405020304" pitchFamily="18" charset="0"/>
              </a:rPr>
              <a:t>Nimitä salaisia ystäviä ryhmässä tietyksi ajaksi. Jokaisella ryhmän jäsenellä on salainen ystävä, joka esimerkiksi on hänelle erityisen ystävällinen. Jossain vaiheessa nuoret ehkä yrittävät arvailla, kuka on heidän salainen ystävänsä. Salaisella ystävällä voi olla myös yksilöidympiä tehtäviä, kuten joulukortin antaminen. Opettaja voi valita salaiset ystävät itse tai ne voidaan myös arpoa. Huomaa, että esimerkiksi kahdelle henkilölle, jotka eivät tule hyvin toimeen keskenään, se, että jompikumpi heistä on toisen salainen ystävä, voi olla sekä mahdollisuus että riski. Salaiset ystävät voidaan vaihtaa esimerkiksi 1–4 viikon välein</a:t>
            </a:r>
            <a:r>
              <a:rPr lang="fi-FI"/>
              <a:t>.</a:t>
            </a:r>
          </a:p>
          <a:p>
            <a:pPr marL="228600" indent="-228600">
              <a:buFontTx/>
              <a:buAutoNum type="arabicPeriod"/>
            </a:pPr>
            <a:r>
              <a:rPr lang="fi-FI" sz="1800">
                <a:effectLst/>
                <a:latin typeface="Calibri" panose="020F0502020204030204" pitchFamily="34" charset="0"/>
                <a:ea typeface="Calibri" panose="020F0502020204030204" pitchFamily="34" charset="0"/>
                <a:cs typeface="Times New Roman" panose="02020603050405020304" pitchFamily="18" charset="0"/>
              </a:rPr>
              <a:t>Annan nuorille salaisia tehtäviä. Nuorille voidaan esimerkiksi antaa tehtäviä, kuten oven pitäminen auki jollekin toiselle, toisen auttaminen ruokatarjottimen kanssa ja kohteliaisuuksien sanominen muille ryhmän jäsenille, jotka eivät ole henkilön parhaita ystäviä. Nuoret voivat itse keksiä tehtäviä ja kirjoittaa ne muistiinpanolapuille, jotka voidaan sitten nostaa jostakin astiasta, tai joku ystävyysvastaava voi jakaa laput henkilökohtaisesti. Yksi vinkki on myös etsiä inspiraatiota verkosta</a:t>
            </a:r>
            <a:r>
              <a:rPr lang="fi-FI"/>
              <a:t>. </a:t>
            </a:r>
          </a:p>
        </p:txBody>
      </p:sp>
    </p:spTree>
    <p:extLst>
      <p:ext uri="{BB962C8B-B14F-4D97-AF65-F5344CB8AC3E}">
        <p14:creationId xmlns:p14="http://schemas.microsoft.com/office/powerpoint/2010/main" val="2146566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i="1">
                <a:effectLst/>
                <a:latin typeface="Calibri" panose="020F0502020204030204" pitchFamily="34" charset="0"/>
                <a:ea typeface="Calibri" panose="020F0502020204030204" pitchFamily="34" charset="0"/>
                <a:cs typeface="Times New Roman" panose="02020603050405020304" pitchFamily="18" charset="0"/>
              </a:rPr>
              <a:t>Sosiometria</a:t>
            </a:r>
            <a:r>
              <a:rPr lang="fi-FI" sz="1800">
                <a:effectLst/>
                <a:latin typeface="Calibri" panose="020F0502020204030204" pitchFamily="34" charset="0"/>
                <a:ea typeface="Calibri" panose="020F0502020204030204" pitchFamily="34" charset="0"/>
                <a:cs typeface="Times New Roman" panose="02020603050405020304" pitchFamily="18" charset="0"/>
              </a:rPr>
              <a:t> on opettajan työkalu, jonka tarkoituksena on kartoittaa sosiaalisia suhteita ryhmän sisällä. Menetelmä auttaa opettajaa ymmärtämään ryhmän sisäisiä epämuodollisia suhteita ja ryhmittelyjä, tunnistamaan henkilöt, jotka jätetään ulkopuolelle tai jotka itse vetäytyvät ryhmästä, ja ymmärtämään ryhmädynamiikkaa esimerkiksi tilanteissa, joissa ryhmään tulee uusi jäsen tai kun jäsen poistuu ryhmästä.</a:t>
            </a:r>
            <a:endParaRPr lang="fi-FI"/>
          </a:p>
          <a:p>
            <a:endParaRPr lang="fi-FI"/>
          </a:p>
          <a:p>
            <a:r>
              <a:rPr lang="fi-FI" sz="1800">
                <a:effectLst/>
                <a:latin typeface="Calibri" panose="020F0502020204030204" pitchFamily="34" charset="0"/>
                <a:ea typeface="Calibri" panose="020F0502020204030204" pitchFamily="34" charset="0"/>
                <a:cs typeface="Times New Roman" panose="02020603050405020304" pitchFamily="18" charset="0"/>
              </a:rPr>
              <a:t>Anna jokaiselle oppilaalle tyhjä paperilappu ja pyydä heitä kirjoittamaan ylös 1–3 nimeä ryhmän muista jäsenistä, joiden kanssa he mieluiten viettäisivät vapaa-aikaansa. Kun olet saanut laput jokaiselta nuorelta ja tarkistanut, että jokainen on kirjoittanut lappuun myös oman nimensä, voit alkaa piirtää "karttaa" ryhmän nuorista kaikessa rauhassa jossakin luokkahuoneympäristön ulkopuolella. Kannattaa käyttää lyijykynää, koska saatat välillä joutua pyyhkimään jälkeä. Käy paperilaput ensin läpi, jotta näet, mitä nuoret ovat vastanneet. Pyri sijoittamaan lähemmäksi keskustaa ne nuoret, joilla on eniten vaihtelua kontakteissaan. Kukin nuori on ympyrä, ja merkitset nuorten väliset kontaktit piirtämällä nuolia nuorten välille. Jos esimerkiksi Ritalla oli Villen nimi lapussaan, piirrä nuoli Ritan ja Villen välille niin, että nuoli osoittaa Ritasta Villeen. Jos myös Ville on kirjoittanut lappuunsa Ritan nimen, piirrä nuoli myös Villen ympyrästä Ritan ympyrään. Nuolten piirtämiseen nuorten välille kannattaa käyttää viivainta, jotta jälki on selkeää ja siistiä.  Koska nuorten välillä on useita kontakteja, sekä yksipuolisia että keskinäisiä, kartasta tulee melko monimutkainen. Aluksi voi olla vaikea saada kaikki nimet ja kontaktit piirretyksi niin, että ne näkyvät kartalla hyvin. Tärkeintä on, että kartasta saa käsityksen suhteista</a:t>
            </a:r>
            <a:r>
              <a:rPr lang="fi-FI"/>
              <a:t>. </a:t>
            </a:r>
          </a:p>
          <a:p>
            <a:endParaRPr lang="fi-FI"/>
          </a:p>
          <a:p>
            <a:r>
              <a:rPr lang="fi-FI" sz="1800">
                <a:effectLst/>
                <a:latin typeface="Calibri" panose="020F0502020204030204" pitchFamily="34" charset="0"/>
                <a:ea typeface="Calibri" panose="020F0502020204030204" pitchFamily="34" charset="0"/>
                <a:cs typeface="Times New Roman" panose="02020603050405020304" pitchFamily="18" charset="0"/>
              </a:rPr>
              <a:t>Jos haluat tehdä tehtävästä hieman monimutkaisemman, voit pyytää nuoria kirjoittamaan kolme nimeä seuraavasti: henkilö, jonka kanssa he mieluiten menisivät juhliin, henkilö, jonka kanssa he mieluiten tekisivät ryhmätyötä, ja henkilö, jonka kanssa he mieluiten viettäisivät aikaa koulun jälkeen. Jokaiseen vaihtoehtoon voi halutessaan kirjoittaa saman nimen. Tämä vaihtoehto antaa enemmän tietoa siitä, millaisia suhteita nuorilla on ryhmän sisällä</a:t>
            </a:r>
            <a:r>
              <a:rPr lang="fi-FI"/>
              <a:t>.</a:t>
            </a:r>
          </a:p>
        </p:txBody>
      </p:sp>
    </p:spTree>
    <p:extLst>
      <p:ext uri="{BB962C8B-B14F-4D97-AF65-F5344CB8AC3E}">
        <p14:creationId xmlns:p14="http://schemas.microsoft.com/office/powerpoint/2010/main" val="3545448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Tutkija John </a:t>
            </a:r>
            <a:r>
              <a:rPr lang="fi-FI" sz="1800" err="1">
                <a:effectLst/>
                <a:latin typeface="Calibri" panose="020F0502020204030204" pitchFamily="34" charset="0"/>
                <a:ea typeface="Calibri" panose="020F0502020204030204" pitchFamily="34" charset="0"/>
                <a:cs typeface="Times New Roman" panose="02020603050405020304" pitchFamily="18" charset="0"/>
              </a:rPr>
              <a:t>Cacioppo</a:t>
            </a:r>
            <a:r>
              <a:rPr lang="fi-FI" sz="1800">
                <a:effectLst/>
                <a:latin typeface="Calibri" panose="020F0502020204030204" pitchFamily="34" charset="0"/>
                <a:ea typeface="Calibri" panose="020F0502020204030204" pitchFamily="34" charset="0"/>
                <a:cs typeface="Times New Roman" panose="02020603050405020304" pitchFamily="18" charset="0"/>
              </a:rPr>
              <a:t> on kehittänyt suunnitelman siitä, miten voimme konkreettisesti vaikuttaa yksinäisyyden tunteeseemme.</a:t>
            </a:r>
          </a:p>
          <a:p>
            <a:pPr marL="457200">
              <a:lnSpc>
                <a:spcPct val="107000"/>
              </a:lnSpc>
              <a:spcAft>
                <a:spcPts val="800"/>
              </a:spcAft>
            </a:pPr>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E: Ensimmäisen kontaktin luomiseksi tarvitaan myös ensimmäinen teko. Milloin sinusta tuntuu mukavimmalta puhua jonkun kanssa? Valitse sellainen tilanne, joka tuntuu hyvältä ja haasta itsesi puhumaan jonkun kanssa.</a:t>
            </a: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A: Missä voisit tavata ihmisiä, jotka ovat kiinnostuneita samoista asioista kuin sinä? Kun löytää jotakin yhteistä puhuttavaa, on myös helpompi tuntea olonsa mukavaksi uusien ihmisten kanssa.</a:t>
            </a: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S: Tutkimukset ovat osoittaneet, että meillä on rajallinen kapasiteetti ihmissuhteiden määrän osalta. Emme voi odottaa, että meillä on 100 läheistä ystävää ja olemme perillä kaikesta, mitä näiden ihmisten elämässä tapahtuu, koska aivokapasiteettimme ei riitä siihen. Kuka saa sinut hyvälle mielelle, kenen kanssa tykkäät viettää aikaa? Voisitko käyttää enemmän aikaa näiden ihmisten kanssa olemiseen?</a:t>
            </a:r>
          </a:p>
          <a:p>
            <a:pPr algn="l"/>
            <a:r>
              <a:rPr lang="fi-FI" sz="1800">
                <a:effectLst/>
                <a:latin typeface="Calibri" panose="020F0502020204030204" pitchFamily="34" charset="0"/>
                <a:ea typeface="Calibri" panose="020F0502020204030204" pitchFamily="34" charset="0"/>
                <a:cs typeface="Times New Roman" panose="02020603050405020304" pitchFamily="18" charset="0"/>
              </a:rPr>
              <a:t>            E: Asenteemme ja odotuksemme muita kohtaan vaikuttavat käyttäytymiseemme ja siihen, miten suhtaudumme muihin ihmisiin. Kun lähtökohtana on se, että ihmiset haluavat toisilleen hyvää, kontaktien luominen ja muiden seurassa rentoutuminen voi helpottua</a:t>
            </a:r>
            <a:r>
              <a:rPr lang="fi-FI"/>
              <a:t>.</a:t>
            </a:r>
          </a:p>
        </p:txBody>
      </p:sp>
    </p:spTree>
    <p:extLst>
      <p:ext uri="{BB962C8B-B14F-4D97-AF65-F5344CB8AC3E}">
        <p14:creationId xmlns:p14="http://schemas.microsoft.com/office/powerpoint/2010/main" val="3311133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3090096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10</a:t>
            </a:fld>
            <a:endParaRPr lang="en-GB"/>
          </a:p>
        </p:txBody>
      </p:sp>
    </p:spTree>
    <p:extLst>
      <p:ext uri="{BB962C8B-B14F-4D97-AF65-F5344CB8AC3E}">
        <p14:creationId xmlns:p14="http://schemas.microsoft.com/office/powerpoint/2010/main" val="483759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err="1"/>
              <a:t>Kuulemme</a:t>
            </a:r>
            <a:r>
              <a:rPr lang="en-US" dirty="0"/>
              <a:t> </a:t>
            </a:r>
            <a:r>
              <a:rPr lang="en-US" dirty="0" err="1"/>
              <a:t>mielellämme</a:t>
            </a:r>
            <a:r>
              <a:rPr lang="en-US" dirty="0"/>
              <a:t> </a:t>
            </a:r>
            <a:r>
              <a:rPr lang="en-US" dirty="0" err="1"/>
              <a:t>palautetta</a:t>
            </a:r>
            <a:r>
              <a:rPr lang="en-US" dirty="0"/>
              <a:t> </a:t>
            </a:r>
            <a:r>
              <a:rPr lang="en-US" dirty="0" err="1"/>
              <a:t>oppitunnista</a:t>
            </a:r>
            <a:r>
              <a:rPr lang="en-US" dirty="0"/>
              <a:t>! </a:t>
            </a:r>
            <a:r>
              <a:rPr lang="en-US" dirty="0" err="1"/>
              <a:t>Yllä</a:t>
            </a:r>
            <a:r>
              <a:rPr lang="en-US" dirty="0"/>
              <a:t> </a:t>
            </a:r>
            <a:r>
              <a:rPr lang="en-US" dirty="0" err="1"/>
              <a:t>oleva</a:t>
            </a:r>
            <a:r>
              <a:rPr lang="en-US" dirty="0"/>
              <a:t> </a:t>
            </a:r>
            <a:r>
              <a:rPr lang="en-US" dirty="0" err="1"/>
              <a:t>linkki</a:t>
            </a:r>
            <a:r>
              <a:rPr lang="en-US" dirty="0"/>
              <a:t> on </a:t>
            </a:r>
            <a:r>
              <a:rPr lang="en-US" dirty="0" err="1"/>
              <a:t>tarkoitettu</a:t>
            </a:r>
            <a:r>
              <a:rPr lang="en-US" dirty="0"/>
              <a:t> </a:t>
            </a:r>
            <a:r>
              <a:rPr lang="en-US" dirty="0" err="1"/>
              <a:t>opiskelijoille</a:t>
            </a:r>
            <a:r>
              <a:rPr lang="en-US" dirty="0"/>
              <a:t>.</a:t>
            </a:r>
          </a:p>
          <a:p>
            <a:endParaRPr lang="en-US" dirty="0"/>
          </a:p>
          <a:p>
            <a:r>
              <a:rPr lang="en-US" dirty="0" err="1"/>
              <a:t>Annathan</a:t>
            </a:r>
            <a:r>
              <a:rPr lang="en-US" dirty="0"/>
              <a:t> </a:t>
            </a:r>
            <a:r>
              <a:rPr lang="en-US" dirty="0" err="1"/>
              <a:t>myös</a:t>
            </a:r>
            <a:r>
              <a:rPr lang="en-US" dirty="0"/>
              <a:t> </a:t>
            </a:r>
            <a:r>
              <a:rPr lang="en-US" dirty="0" err="1"/>
              <a:t>oman</a:t>
            </a:r>
            <a:r>
              <a:rPr lang="en-US" dirty="0"/>
              <a:t> </a:t>
            </a:r>
            <a:r>
              <a:rPr lang="en-US" dirty="0" err="1"/>
              <a:t>arvokkaan</a:t>
            </a:r>
            <a:r>
              <a:rPr lang="en-US" dirty="0"/>
              <a:t> </a:t>
            </a:r>
            <a:r>
              <a:rPr lang="en-US" dirty="0" err="1"/>
              <a:t>palautteesi</a:t>
            </a:r>
            <a:r>
              <a:rPr lang="en-US" dirty="0"/>
              <a:t> </a:t>
            </a:r>
            <a:r>
              <a:rPr lang="en-US" dirty="0" err="1"/>
              <a:t>täällä</a:t>
            </a:r>
            <a:r>
              <a:rPr lang="en-US" dirty="0"/>
              <a:t>: https://</a:t>
            </a:r>
            <a:r>
              <a:rPr lang="en-US" dirty="0" err="1"/>
              <a:t>link.webropol.com</a:t>
            </a:r>
            <a:r>
              <a:rPr lang="en-US" dirty="0"/>
              <a:t>/s/</a:t>
            </a:r>
            <a:r>
              <a:rPr lang="en-US" dirty="0" err="1"/>
              <a:t>oppituntipalaute-opettajalle</a:t>
            </a:r>
            <a:r>
              <a:rPr lang="en-US" dirty="0"/>
              <a:t>.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11</a:t>
            </a:fld>
            <a:endParaRPr lang="en-GB"/>
          </a:p>
        </p:txBody>
      </p:sp>
    </p:spTree>
    <p:extLst>
      <p:ext uri="{BB962C8B-B14F-4D97-AF65-F5344CB8AC3E}">
        <p14:creationId xmlns:p14="http://schemas.microsoft.com/office/powerpoint/2010/main" val="31771262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1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orang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DBDA7-B1E8-7846-6CDF-ECB75E1BEF7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 y="0"/>
            <a:ext cx="1219200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17100260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Body_pink/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E92FB-4532-40FF-FCD4-77D10CE8B6B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4230255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5"/>
          <a:stretch>
            <a:fillRect/>
          </a:stretch>
        </p:blipFill>
        <p:spPr>
          <a:xfrm>
            <a:off x="1" y="0"/>
            <a:ext cx="12191999" cy="6858000"/>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169324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49532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5587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23943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694846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527812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270398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349516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813498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08348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225959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613476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213434568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a:p>
        </p:txBody>
      </p:sp>
    </p:spTree>
    <p:extLst>
      <p:ext uri="{BB962C8B-B14F-4D97-AF65-F5344CB8AC3E}">
        <p14:creationId xmlns:p14="http://schemas.microsoft.com/office/powerpoint/2010/main" val="343148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3075072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a:p>
        </p:txBody>
      </p:sp>
    </p:spTree>
    <p:extLst>
      <p:ext uri="{BB962C8B-B14F-4D97-AF65-F5344CB8AC3E}">
        <p14:creationId xmlns:p14="http://schemas.microsoft.com/office/powerpoint/2010/main" val="334078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740207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3855422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Väliotsikko harma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815-FA99-E647-BE4F-ACEBDC784A9C}"/>
              </a:ext>
            </a:extLst>
          </p:cNvPr>
          <p:cNvSpPr>
            <a:spLocks noGrp="1"/>
          </p:cNvSpPr>
          <p:nvPr>
            <p:ph type="title" hasCustomPrompt="1"/>
          </p:nvPr>
        </p:nvSpPr>
        <p:spPr>
          <a:xfrm>
            <a:off x="532985" y="2885877"/>
            <a:ext cx="11116091" cy="699379"/>
          </a:xfrm>
        </p:spPr>
        <p:txBody>
          <a:bodyPr anchor="b"/>
          <a:lstStyle>
            <a:lvl1pPr>
              <a:defRPr sz="4800"/>
            </a:lvl1pPr>
          </a:lstStyle>
          <a:p>
            <a:r>
              <a:rPr lang="fi-FI"/>
              <a:t>Väliotsikko</a:t>
            </a:r>
            <a:endParaRPr lang="en-FI"/>
          </a:p>
        </p:txBody>
      </p:sp>
      <p:sp>
        <p:nvSpPr>
          <p:cNvPr id="3" name="Text Placeholder 2">
            <a:extLst>
              <a:ext uri="{FF2B5EF4-FFF2-40B4-BE49-F238E27FC236}">
                <a16:creationId xmlns:a16="http://schemas.microsoft.com/office/drawing/2014/main" id="{EDEDFA1F-4D5D-994B-B9DA-B9147D12CECE}"/>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spTree>
    <p:extLst>
      <p:ext uri="{BB962C8B-B14F-4D97-AF65-F5344CB8AC3E}">
        <p14:creationId xmlns:p14="http://schemas.microsoft.com/office/powerpoint/2010/main" val="25284029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lvl1pPr>
              <a:defRPr/>
            </a:lvl1pPr>
          </a:lstStyle>
          <a:p>
            <a:r>
              <a:rPr lang="fi-FI"/>
              <a:t>Dian otsikko</a:t>
            </a:r>
            <a:endParaRPr lang="en-FI"/>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285750" indent="-285750">
              <a:lnSpc>
                <a:spcPct val="100000"/>
              </a:lnSpc>
              <a:buFont typeface="Arial" panose="020B0604020202020204" pitchFamily="34" charset="0"/>
              <a:buChar cha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p:txBody>
      </p:sp>
    </p:spTree>
    <p:extLst>
      <p:ext uri="{BB962C8B-B14F-4D97-AF65-F5344CB8AC3E}">
        <p14:creationId xmlns:p14="http://schemas.microsoft.com/office/powerpoint/2010/main" val="2056780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Dian </a:t>
            </a:r>
            <a:r>
              <a:rPr lang="en-GB" err="1"/>
              <a:t>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7978557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amp; image">
    <p:bg>
      <p:bgPr>
        <a:solidFill>
          <a:schemeClr val="bg2"/>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EA63AE22-D885-E14C-9FE1-95835BCCB3C7}"/>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3"/>
            <a:ext cx="5003922" cy="365557"/>
          </a:xfrm>
        </p:spPr>
        <p:txBody>
          <a:bodyPr anchor="b">
            <a:noAutofit/>
          </a:bodyPr>
          <a:lstStyle>
            <a:lvl1pPr marL="0" indent="0">
              <a:buNone/>
              <a:defRPr sz="32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DIAN OTSIKKO</a:t>
            </a:r>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5003922" cy="3684588"/>
          </a:xfrm>
        </p:spPr>
        <p:txBody>
          <a:bodyPr/>
          <a:lstStyle>
            <a:lvl1pPr marL="285750" indent="-285750">
              <a:lnSpc>
                <a:spcPct val="100000"/>
              </a:lnSpc>
              <a:buFont typeface="Arial" panose="020B0604020202020204" pitchFamily="34" charset="0"/>
              <a:buChar char="•"/>
              <a:defRPr/>
            </a:lvl1pPr>
          </a:lstStyle>
          <a:p>
            <a:pPr lvl="0"/>
            <a:r>
              <a:rPr lang="en-GB" err="1"/>
              <a:t>Teksti</a:t>
            </a:r>
            <a:endParaRPr lang="en-GB"/>
          </a:p>
        </p:txBody>
      </p:sp>
      <p:sp>
        <p:nvSpPr>
          <p:cNvPr id="11" name="Picture Placeholder 10">
            <a:extLst>
              <a:ext uri="{FF2B5EF4-FFF2-40B4-BE49-F238E27FC236}">
                <a16:creationId xmlns:a16="http://schemas.microsoft.com/office/drawing/2014/main" id="{2BCA2102-D146-614A-BFC4-D24720BA87AB}"/>
              </a:ext>
            </a:extLst>
          </p:cNvPr>
          <p:cNvSpPr>
            <a:spLocks noGrp="1"/>
          </p:cNvSpPr>
          <p:nvPr>
            <p:ph type="pic" sz="quarter" idx="13" hasCustomPrompt="1"/>
          </p:nvPr>
        </p:nvSpPr>
        <p:spPr>
          <a:xfrm>
            <a:off x="6640497" y="536575"/>
            <a:ext cx="5551503" cy="5778500"/>
          </a:xfrm>
        </p:spPr>
        <p:txBody>
          <a:bodyPr anchor="ctr"/>
          <a:lstStyle>
            <a:lvl1pPr marL="0" indent="0" algn="ctr">
              <a:buNone/>
              <a:defRPr>
                <a:solidFill>
                  <a:schemeClr val="accent6"/>
                </a:solidFill>
              </a:defRPr>
            </a:lvl1pPr>
          </a:lstStyle>
          <a:p>
            <a:r>
              <a:rPr lang="en-FI"/>
              <a:t>Place and crop your image here</a:t>
            </a:r>
          </a:p>
        </p:txBody>
      </p:sp>
    </p:spTree>
    <p:extLst>
      <p:ext uri="{BB962C8B-B14F-4D97-AF65-F5344CB8AC3E}">
        <p14:creationId xmlns:p14="http://schemas.microsoft.com/office/powerpoint/2010/main" val="39054096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Image &amp;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3"/>
            <a:ext cx="4998574" cy="365557"/>
          </a:xfrm>
        </p:spPr>
        <p:txBody>
          <a:bodyPr anchor="b">
            <a:noAutofit/>
          </a:bodyPr>
          <a:lstStyle>
            <a:lvl1pPr marL="0" indent="0">
              <a:buNone/>
              <a:defRPr sz="32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DIAN OTSIKKO</a:t>
            </a:r>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4" cy="3684588"/>
          </a:xfrm>
        </p:spPr>
        <p:txBody>
          <a:bodyPr/>
          <a:lstStyle>
            <a:lvl1pPr marL="285750" indent="-285750">
              <a:lnSpc>
                <a:spcPct val="100000"/>
              </a:lnSpc>
              <a:buFont typeface="Arial" panose="020B0604020202020204" pitchFamily="34" charset="0"/>
              <a:buChar char="•"/>
              <a:defRPr/>
            </a:lvl1pPr>
          </a:lstStyle>
          <a:p>
            <a:pPr lvl="0"/>
            <a:r>
              <a:rPr lang="en-GB" err="1"/>
              <a:t>Teksti</a:t>
            </a:r>
            <a:endParaRPr lang="en-GB"/>
          </a:p>
        </p:txBody>
      </p:sp>
      <p:sp>
        <p:nvSpPr>
          <p:cNvPr id="11" name="Picture Placeholder 10">
            <a:extLst>
              <a:ext uri="{FF2B5EF4-FFF2-40B4-BE49-F238E27FC236}">
                <a16:creationId xmlns:a16="http://schemas.microsoft.com/office/drawing/2014/main" id="{2BCA2102-D146-614A-BFC4-D24720BA87AB}"/>
              </a:ext>
            </a:extLst>
          </p:cNvPr>
          <p:cNvSpPr>
            <a:spLocks noGrp="1"/>
          </p:cNvSpPr>
          <p:nvPr>
            <p:ph type="pic" sz="quarter" idx="13" hasCustomPrompt="1"/>
          </p:nvPr>
        </p:nvSpPr>
        <p:spPr>
          <a:xfrm>
            <a:off x="0" y="536575"/>
            <a:ext cx="5551503" cy="5778500"/>
          </a:xfrm>
        </p:spPr>
        <p:txBody>
          <a:bodyPr anchor="ctr"/>
          <a:lstStyle>
            <a:lvl1pPr marL="0" indent="0" algn="ctr">
              <a:buNone/>
              <a:defRPr>
                <a:solidFill>
                  <a:schemeClr val="accent6"/>
                </a:solidFill>
              </a:defRPr>
            </a:lvl1pPr>
          </a:lstStyle>
          <a:p>
            <a:r>
              <a:rPr lang="en-FI"/>
              <a:t>Place and crop your image here</a:t>
            </a:r>
          </a:p>
        </p:txBody>
      </p:sp>
    </p:spTree>
    <p:extLst>
      <p:ext uri="{BB962C8B-B14F-4D97-AF65-F5344CB8AC3E}">
        <p14:creationId xmlns:p14="http://schemas.microsoft.com/office/powerpoint/2010/main" val="9417060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Kiitosdia">
    <p:bg>
      <p:bgPr>
        <a:solidFill>
          <a:schemeClr val="tx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8C4CC85-53AB-4C44-B356-5A805D251482}"/>
              </a:ext>
            </a:extLst>
          </p:cNvPr>
          <p:cNvSpPr/>
          <p:nvPr userDrawn="1"/>
        </p:nvSpPr>
        <p:spPr>
          <a:xfrm>
            <a:off x="11201402" y="6465177"/>
            <a:ext cx="831849" cy="2816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a:t>KIITOS!</a:t>
            </a:r>
            <a:endParaRPr lang="en-FI"/>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pic>
        <p:nvPicPr>
          <p:cNvPr id="12" name="Kuva 11">
            <a:extLst>
              <a:ext uri="{FF2B5EF4-FFF2-40B4-BE49-F238E27FC236}">
                <a16:creationId xmlns:a16="http://schemas.microsoft.com/office/drawing/2014/main" id="{152252CE-E4DB-8A46-9043-BA51649D0D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41234908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34218234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0" r:id="rId4"/>
    <p:sldLayoutId id="2147483658" r:id="rId5"/>
    <p:sldLayoutId id="2147483661" r:id="rId6"/>
    <p:sldLayoutId id="2147483651" r:id="rId7"/>
    <p:sldLayoutId id="2147483667" r:id="rId8"/>
    <p:sldLayoutId id="2147483659" r:id="rId9"/>
    <p:sldLayoutId id="2147483668" r:id="rId10"/>
    <p:sldLayoutId id="2147483662" r:id="rId11"/>
    <p:sldLayoutId id="2147483669" r:id="rId12"/>
    <p:sldLayoutId id="2147483664" r:id="rId13"/>
    <p:sldLayoutId id="2147483665" r:id="rId14"/>
    <p:sldLayoutId id="2147483677" r:id="rId15"/>
    <p:sldLayoutId id="2147483678" r:id="rId16"/>
    <p:sldLayoutId id="2147483652" r:id="rId17"/>
    <p:sldLayoutId id="2147483660" r:id="rId18"/>
    <p:sldLayoutId id="2147483663" r:id="rId19"/>
    <p:sldLayoutId id="2147483653" r:id="rId20"/>
    <p:sldLayoutId id="2147483656" r:id="rId21"/>
    <p:sldLayoutId id="2147483657" r:id="rId22"/>
    <p:sldLayoutId id="2147483675" r:id="rId23"/>
    <p:sldLayoutId id="2147483676" r:id="rId24"/>
    <p:sldLayoutId id="2147483672" r:id="rId25"/>
    <p:sldLayoutId id="2147483679" r:id="rId26"/>
    <p:sldLayoutId id="2147483673" r:id="rId27"/>
    <p:sldLayoutId id="2147483674" r:id="rId28"/>
    <p:sldLayoutId id="2147483680" r:id="rId29"/>
    <p:sldLayoutId id="2147483681" r:id="rId30"/>
    <p:sldLayoutId id="2147483682" r:id="rId31"/>
    <p:sldLayoutId id="2147483683" r:id="rId32"/>
    <p:sldLayoutId id="2147483684" r:id="rId33"/>
    <p:sldLayoutId id="2147483686" r:id="rId34"/>
    <p:sldLayoutId id="2147483687" r:id="rId35"/>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hyperlink" Target="http://www.helsinkimissio.fi/"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s://www.helsinkimissio.fi/tarvitsetko-apua/nuorille/ryhmat/" TargetMode="External"/><Relationship Id="rId5" Type="http://schemas.openxmlformats.org/officeDocument/2006/relationships/hyperlink" Target="https://www.helsinkimissio.fi/tarvitsetko-apua/nuorille/tukihenkilo/" TargetMode="External"/><Relationship Id="rId4" Type="http://schemas.openxmlformats.org/officeDocument/2006/relationships/hyperlink" Target="https://www.helsinkimissio.fi/tarvitsetko-apua/nuorille/keskustelu-ja-kriisiapu/"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hyperlink" Target="https://www.helsinkimissio.fi/" TargetMode="External"/><Relationship Id="rId2" Type="http://schemas.openxmlformats.org/officeDocument/2006/relationships/hyperlink" Target="mailto:schooltobelong@helsinkimissio.fi" TargetMode="External"/><Relationship Id="rId1" Type="http://schemas.openxmlformats.org/officeDocument/2006/relationships/slideLayout" Target="../slideLayouts/slideLayout20.xml"/><Relationship Id="rId4" Type="http://schemas.openxmlformats.org/officeDocument/2006/relationships/hyperlink" Target="https://www.helsinkimissio.fi/schooltobel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p:txBody>
          <a:bodyPr>
            <a:normAutofit fontScale="90000"/>
          </a:bodyPr>
          <a:lstStyle/>
          <a:p>
            <a:r>
              <a:rPr lang="fi-FI" sz="6000" dirty="0"/>
              <a:t>YSTÄVYYS</a:t>
            </a:r>
            <a:br>
              <a:rPr lang="fi-FI" sz="6000" dirty="0"/>
            </a:br>
            <a:r>
              <a:rPr lang="fi-FI" sz="6000" dirty="0"/>
              <a:t>–</a:t>
            </a:r>
            <a:br>
              <a:rPr lang="fi-FI" sz="6000" dirty="0"/>
            </a:br>
            <a:r>
              <a:rPr lang="fi-FI" sz="3600" b="1" dirty="0"/>
              <a:t>Oppituntimateriaali</a:t>
            </a:r>
            <a:endParaRPr lang="en-GB" sz="3600" dirty="0"/>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2"/>
          <a:stretch>
            <a:fillRect/>
          </a:stretch>
        </p:blipFill>
        <p:spPr>
          <a:xfrm>
            <a:off x="5655978" y="1245655"/>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3906717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7B856-2B00-9941-BD27-5A291278A562}"/>
              </a:ext>
            </a:extLst>
          </p:cNvPr>
          <p:cNvSpPr>
            <a:spLocks noGrp="1"/>
          </p:cNvSpPr>
          <p:nvPr>
            <p:ph sz="quarter" idx="10"/>
          </p:nvPr>
        </p:nvSpPr>
        <p:spPr>
          <a:xfrm>
            <a:off x="607047" y="1675105"/>
            <a:ext cx="6095999" cy="4583806"/>
          </a:xfrm>
        </p:spPr>
        <p:txBody>
          <a:bodyPr>
            <a:normAutofit/>
          </a:bodyPr>
          <a:lstStyle/>
          <a:p>
            <a:pPr marL="457200" indent="-457200">
              <a:buFont typeface="+mj-lt"/>
              <a:buAutoNum type="arabicPeriod"/>
            </a:pPr>
            <a:r>
              <a:rPr lang="fi-FI" sz="1800" b="1" dirty="0"/>
              <a:t>Keskustelutehtävä – </a:t>
            </a:r>
            <a:r>
              <a:rPr lang="fi-FI" sz="1800" dirty="0"/>
              <a:t>Totta vai tarua ystävyydestä?</a:t>
            </a:r>
          </a:p>
          <a:p>
            <a:pPr marL="457200" indent="-457200">
              <a:buFont typeface="+mj-lt"/>
              <a:buAutoNum type="arabicPeriod"/>
            </a:pPr>
            <a:r>
              <a:rPr lang="fi-FI" sz="1800" b="1" dirty="0"/>
              <a:t>Faktaruutu – </a:t>
            </a:r>
            <a:r>
              <a:rPr lang="fi-FI" sz="1800" dirty="0"/>
              <a:t>Tiesitkö, että…</a:t>
            </a:r>
          </a:p>
          <a:p>
            <a:pPr marL="457200" indent="-457200">
              <a:buFont typeface="+mj-lt"/>
              <a:buAutoNum type="arabicPeriod"/>
            </a:pPr>
            <a:r>
              <a:rPr lang="fi-FI" sz="1800" b="1" dirty="0"/>
              <a:t>Keskustelutehtävä – </a:t>
            </a:r>
            <a:r>
              <a:rPr lang="fi-FI" sz="1800" dirty="0"/>
              <a:t>Millainen on hyvä ystävä? </a:t>
            </a:r>
          </a:p>
          <a:p>
            <a:pPr marL="457200" indent="-457200">
              <a:buFont typeface="+mj-lt"/>
              <a:buAutoNum type="arabicPeriod"/>
            </a:pPr>
            <a:r>
              <a:rPr lang="fi-FI" sz="1800" b="1" dirty="0"/>
              <a:t>Ryhmäharjoitus – </a:t>
            </a:r>
            <a:r>
              <a:rPr lang="fi-FI" sz="1800" dirty="0"/>
              <a:t>Ystävyyssopimus </a:t>
            </a:r>
          </a:p>
          <a:p>
            <a:pPr marL="457200" indent="-457200">
              <a:buFont typeface="+mj-lt"/>
              <a:buAutoNum type="arabicPeriod"/>
            </a:pPr>
            <a:r>
              <a:rPr lang="fi-FI" sz="1800" b="1" dirty="0"/>
              <a:t>Yksilötehtävä – </a:t>
            </a:r>
            <a:r>
              <a:rPr lang="fi-FI" sz="1800" dirty="0"/>
              <a:t>Minä ja muut ryhmässä  </a:t>
            </a:r>
          </a:p>
          <a:p>
            <a:pPr marL="457200" indent="-457200">
              <a:buFont typeface="+mj-lt"/>
              <a:buAutoNum type="arabicPeriod"/>
            </a:pPr>
            <a:r>
              <a:rPr lang="fi-FI" sz="1800" b="1" dirty="0"/>
              <a:t>Faktaruutu – </a:t>
            </a:r>
            <a:r>
              <a:rPr lang="fi-FI" sz="1800" dirty="0"/>
              <a:t>EASE </a:t>
            </a:r>
          </a:p>
          <a:p>
            <a:pPr marL="457200" indent="-457200">
              <a:buFont typeface="+mj-lt"/>
              <a:buAutoNum type="arabicPeriod"/>
            </a:pPr>
            <a:r>
              <a:rPr lang="fi-FI" sz="1800" b="1" dirty="0"/>
              <a:t>Tietoa tukipalveluista – </a:t>
            </a:r>
            <a:r>
              <a:rPr lang="fi-FI" sz="1800" dirty="0"/>
              <a:t>Keskusteluapua yksinäisyyteen</a:t>
            </a:r>
          </a:p>
        </p:txBody>
      </p:sp>
      <p:sp>
        <p:nvSpPr>
          <p:cNvPr id="6" name="Otsikko 5">
            <a:extLst>
              <a:ext uri="{FF2B5EF4-FFF2-40B4-BE49-F238E27FC236}">
                <a16:creationId xmlns:a16="http://schemas.microsoft.com/office/drawing/2014/main" id="{9AB50146-70DC-DF43-A842-240C281E5EA0}"/>
              </a:ext>
            </a:extLst>
          </p:cNvPr>
          <p:cNvSpPr>
            <a:spLocks noGrp="1"/>
          </p:cNvSpPr>
          <p:nvPr>
            <p:ph type="title"/>
          </p:nvPr>
        </p:nvSpPr>
        <p:spPr>
          <a:xfrm>
            <a:off x="609600" y="599091"/>
            <a:ext cx="7271288" cy="1037008"/>
          </a:xfrm>
        </p:spPr>
        <p:txBody>
          <a:bodyPr>
            <a:normAutofit/>
          </a:bodyPr>
          <a:lstStyle/>
          <a:p>
            <a:r>
              <a:rPr lang="fi-FI" sz="4000" dirty="0"/>
              <a:t>OPPITUNNIN SISÄLTÖ</a:t>
            </a:r>
          </a:p>
        </p:txBody>
      </p:sp>
      <p:pic>
        <p:nvPicPr>
          <p:cNvPr id="7" name="Kuvan paikkamerkki 6" descr="Kuva, joka sisältää kohteen henkilö&#10;&#10;Kuvaus luotu automaattisesti">
            <a:extLst>
              <a:ext uri="{FF2B5EF4-FFF2-40B4-BE49-F238E27FC236}">
                <a16:creationId xmlns:a16="http://schemas.microsoft.com/office/drawing/2014/main" id="{AC029ACA-C0B8-D67A-1C4D-B5E413D9F81E}"/>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4335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C814A8-973C-B737-B44E-E5D40964D4C4}"/>
              </a:ext>
            </a:extLst>
          </p:cNvPr>
          <p:cNvSpPr>
            <a:spLocks noGrp="1"/>
          </p:cNvSpPr>
          <p:nvPr>
            <p:ph type="title"/>
          </p:nvPr>
        </p:nvSpPr>
        <p:spPr/>
        <p:txBody>
          <a:bodyPr/>
          <a:lstStyle/>
          <a:p>
            <a:r>
              <a:rPr lang="fi-FI" dirty="0"/>
              <a:t>TOTTA VAI TARUA YSTÄVYYDESTÄ</a:t>
            </a:r>
          </a:p>
        </p:txBody>
      </p:sp>
      <p:sp>
        <p:nvSpPr>
          <p:cNvPr id="3" name="Sisällön paikkamerkki 2">
            <a:extLst>
              <a:ext uri="{FF2B5EF4-FFF2-40B4-BE49-F238E27FC236}">
                <a16:creationId xmlns:a16="http://schemas.microsoft.com/office/drawing/2014/main" id="{3803D7E8-CDE8-C82C-EC09-E2ADB919F3A8}"/>
              </a:ext>
            </a:extLst>
          </p:cNvPr>
          <p:cNvSpPr>
            <a:spLocks noGrp="1"/>
          </p:cNvSpPr>
          <p:nvPr>
            <p:ph sz="quarter" idx="10"/>
          </p:nvPr>
        </p:nvSpPr>
        <p:spPr/>
        <p:txBody>
          <a:bodyPr>
            <a:normAutofit/>
          </a:bodyPr>
          <a:lstStyle/>
          <a:p>
            <a:pPr marL="457200" indent="-457200">
              <a:buFont typeface="+mj-lt"/>
              <a:buAutoNum type="arabicPeriod"/>
            </a:pPr>
            <a:r>
              <a:rPr lang="fi-FI" sz="2200" dirty="0">
                <a:cs typeface="Times New Roman" panose="02020603050405020304" pitchFamily="18" charset="0"/>
              </a:rPr>
              <a:t>On tärkeää, että on paljon ystäviä.</a:t>
            </a:r>
          </a:p>
          <a:p>
            <a:pPr marL="457200" indent="-457200">
              <a:buFont typeface="+mj-lt"/>
              <a:buAutoNum type="arabicPeriod"/>
            </a:pPr>
            <a:r>
              <a:rPr lang="fi-FI" sz="2200" dirty="0">
                <a:cs typeface="Times New Roman" panose="02020603050405020304" pitchFamily="18" charset="0"/>
              </a:rPr>
              <a:t>Hyvällä ystävällä on aina aikaa minulle.</a:t>
            </a:r>
          </a:p>
          <a:p>
            <a:pPr marL="457200" indent="-457200">
              <a:buFont typeface="+mj-lt"/>
              <a:buAutoNum type="arabicPeriod"/>
            </a:pPr>
            <a:r>
              <a:rPr lang="fi-FI" sz="2200" dirty="0">
                <a:cs typeface="Times New Roman" panose="02020603050405020304" pitchFamily="18" charset="0"/>
              </a:rPr>
              <a:t>Hyvä ystävä on rehellinen.</a:t>
            </a:r>
          </a:p>
          <a:p>
            <a:pPr marL="457200" indent="-457200">
              <a:buFont typeface="+mj-lt"/>
              <a:buAutoNum type="arabicPeriod"/>
            </a:pPr>
            <a:r>
              <a:rPr lang="fi-FI" sz="2200" dirty="0">
                <a:cs typeface="Times New Roman" panose="02020603050405020304" pitchFamily="18" charset="0"/>
              </a:rPr>
              <a:t>Ystävä reagoi tai kommentoi aina viesteihini somessa.</a:t>
            </a:r>
          </a:p>
          <a:p>
            <a:pPr marL="457200" indent="-457200">
              <a:buFont typeface="+mj-lt"/>
              <a:buAutoNum type="arabicPeriod"/>
            </a:pPr>
            <a:r>
              <a:rPr lang="fi-FI" sz="2200" dirty="0">
                <a:cs typeface="Times New Roman" panose="02020603050405020304" pitchFamily="18" charset="0"/>
              </a:rPr>
              <a:t>Ystävyys kestää koko elämän. </a:t>
            </a:r>
          </a:p>
          <a:p>
            <a:pPr marL="457200" indent="-457200">
              <a:buFont typeface="+mj-lt"/>
              <a:buAutoNum type="arabicPeriod"/>
            </a:pPr>
            <a:r>
              <a:rPr lang="fi-FI" sz="2200" dirty="0">
                <a:cs typeface="Times New Roman" panose="02020603050405020304" pitchFamily="18" charset="0"/>
              </a:rPr>
              <a:t>Henkilö, jolla on ystäviä, ei voi tuntea oloaan yksinäiseksi.</a:t>
            </a:r>
          </a:p>
          <a:p>
            <a:pPr marL="457200" indent="-457200">
              <a:buFont typeface="+mj-lt"/>
              <a:buAutoNum type="arabicPeriod"/>
            </a:pPr>
            <a:r>
              <a:rPr lang="fi-FI" sz="2200" dirty="0">
                <a:cs typeface="Times New Roman" panose="02020603050405020304" pitchFamily="18" charset="0"/>
              </a:rPr>
              <a:t>Voin itse vaikuttaa ystävyyssuhteisiini. </a:t>
            </a:r>
          </a:p>
          <a:p>
            <a:pPr marL="0" indent="0">
              <a:buNone/>
            </a:pPr>
            <a:endParaRPr lang="fi-FI" sz="2200" dirty="0">
              <a:cs typeface="Times New Roman" panose="02020603050405020304" pitchFamily="18" charset="0"/>
            </a:endParaRPr>
          </a:p>
        </p:txBody>
      </p:sp>
    </p:spTree>
    <p:extLst>
      <p:ext uri="{BB962C8B-B14F-4D97-AF65-F5344CB8AC3E}">
        <p14:creationId xmlns:p14="http://schemas.microsoft.com/office/powerpoint/2010/main" val="4266157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C814A8-973C-B737-B44E-E5D40964D4C4}"/>
              </a:ext>
            </a:extLst>
          </p:cNvPr>
          <p:cNvSpPr>
            <a:spLocks noGrp="1"/>
          </p:cNvSpPr>
          <p:nvPr>
            <p:ph type="title"/>
          </p:nvPr>
        </p:nvSpPr>
        <p:spPr/>
        <p:txBody>
          <a:bodyPr>
            <a:normAutofit/>
          </a:bodyPr>
          <a:lstStyle/>
          <a:p>
            <a:r>
              <a:rPr lang="fi-FI" dirty="0"/>
              <a:t>TIESITKÖ, ETTÄ…</a:t>
            </a:r>
          </a:p>
        </p:txBody>
      </p:sp>
      <p:sp>
        <p:nvSpPr>
          <p:cNvPr id="3" name="Sisällön paikkamerkki 2">
            <a:extLst>
              <a:ext uri="{FF2B5EF4-FFF2-40B4-BE49-F238E27FC236}">
                <a16:creationId xmlns:a16="http://schemas.microsoft.com/office/drawing/2014/main" id="{3803D7E8-CDE8-C82C-EC09-E2ADB919F3A8}"/>
              </a:ext>
            </a:extLst>
          </p:cNvPr>
          <p:cNvSpPr>
            <a:spLocks noGrp="1"/>
          </p:cNvSpPr>
          <p:nvPr>
            <p:ph sz="quarter" idx="10"/>
          </p:nvPr>
        </p:nvSpPr>
        <p:spPr>
          <a:xfrm>
            <a:off x="2676515" y="2590256"/>
            <a:ext cx="8905883" cy="2383008"/>
          </a:xfrm>
        </p:spPr>
        <p:txBody>
          <a:bodyPr>
            <a:normAutofit/>
          </a:bodyPr>
          <a:lstStyle/>
          <a:p>
            <a:pPr marL="0" indent="0">
              <a:buNone/>
            </a:pPr>
            <a:r>
              <a:rPr lang="fi-FI" sz="2400" dirty="0"/>
              <a:t>nuorista kertoo, ettei heillä ole yhtään läheistä ystävää (Kouluterveyskysely, 2021) </a:t>
            </a:r>
          </a:p>
          <a:p>
            <a:pPr marL="0" indent="0">
              <a:buNone/>
            </a:pPr>
            <a:endParaRPr lang="fi-FI" sz="2400" dirty="0"/>
          </a:p>
          <a:p>
            <a:pPr marL="0" indent="0">
              <a:buNone/>
            </a:pPr>
            <a:r>
              <a:rPr lang="fi-FI" sz="2400" dirty="0">
                <a:latin typeface="Montserrat"/>
              </a:rPr>
              <a:t>nuorista kokee, ettei heillä ole omaa läheistä ystävää (</a:t>
            </a:r>
            <a:r>
              <a:rPr lang="fi-FI" sz="2400" dirty="0"/>
              <a:t>School to </a:t>
            </a:r>
            <a:r>
              <a:rPr lang="fi-FI" sz="2400" dirty="0" err="1"/>
              <a:t>Belong</a:t>
            </a:r>
            <a:r>
              <a:rPr lang="fi-FI" sz="2400" dirty="0"/>
              <a:t> –yksinäisyyskysely opiskelijoille, 2022)</a:t>
            </a:r>
          </a:p>
          <a:p>
            <a:pPr marL="0" indent="0">
              <a:buNone/>
            </a:pPr>
            <a:endParaRPr lang="fi-FI" sz="2400" dirty="0"/>
          </a:p>
          <a:p>
            <a:pPr marL="0" indent="0">
              <a:buNone/>
            </a:pPr>
            <a:endParaRPr lang="fi-FI" sz="2400" dirty="0"/>
          </a:p>
          <a:p>
            <a:pPr marL="0" indent="0">
              <a:buNone/>
            </a:pPr>
            <a:endParaRPr lang="fi-FI" sz="2400" dirty="0">
              <a:latin typeface="Times New Roman" panose="02020603050405020304" pitchFamily="18" charset="0"/>
              <a:cs typeface="Times New Roman" panose="02020603050405020304" pitchFamily="18" charset="0"/>
            </a:endParaRPr>
          </a:p>
          <a:p>
            <a:pPr marL="0" indent="0">
              <a:buNone/>
            </a:pPr>
            <a:endParaRPr lang="fi-FI" sz="2400" dirty="0">
              <a:latin typeface="Times New Roman" panose="02020603050405020304" pitchFamily="18" charset="0"/>
              <a:cs typeface="Times New Roman" panose="02020603050405020304" pitchFamily="18" charset="0"/>
            </a:endParaRPr>
          </a:p>
        </p:txBody>
      </p:sp>
      <p:sp>
        <p:nvSpPr>
          <p:cNvPr id="4" name="Tekstiruutu 3">
            <a:extLst>
              <a:ext uri="{FF2B5EF4-FFF2-40B4-BE49-F238E27FC236}">
                <a16:creationId xmlns:a16="http://schemas.microsoft.com/office/drawing/2014/main" id="{A2C2999C-090C-19FF-A7BC-E4EE9E615BE2}"/>
              </a:ext>
            </a:extLst>
          </p:cNvPr>
          <p:cNvSpPr txBox="1"/>
          <p:nvPr/>
        </p:nvSpPr>
        <p:spPr>
          <a:xfrm>
            <a:off x="823882" y="2497491"/>
            <a:ext cx="2160104" cy="2185214"/>
          </a:xfrm>
          <a:prstGeom prst="rect">
            <a:avLst/>
          </a:prstGeom>
          <a:noFill/>
        </p:spPr>
        <p:txBody>
          <a:bodyPr wrap="square" rtlCol="0">
            <a:spAutoFit/>
          </a:bodyPr>
          <a:lstStyle/>
          <a:p>
            <a:r>
              <a:rPr kumimoji="0" lang="fi-FI" sz="4800" b="1" i="0" u="none" strike="noStrike" kern="1200" cap="none" spc="0" normalizeH="0" baseline="0" noProof="0" dirty="0">
                <a:ln>
                  <a:noFill/>
                </a:ln>
                <a:solidFill>
                  <a:srgbClr val="000000"/>
                </a:solidFill>
                <a:effectLst/>
                <a:uLnTx/>
                <a:uFillTx/>
                <a:latin typeface="Montserrat" pitchFamily="2" charset="77"/>
                <a:ea typeface="+mn-ea"/>
                <a:cs typeface="+mn-cs"/>
              </a:rPr>
              <a:t>8–9 %</a:t>
            </a:r>
          </a:p>
          <a:p>
            <a:endParaRPr lang="fi-FI" sz="4000" b="1" dirty="0">
              <a:solidFill>
                <a:srgbClr val="000000"/>
              </a:solidFill>
              <a:latin typeface="Montserrat" pitchFamily="2" charset="77"/>
            </a:endParaRPr>
          </a:p>
          <a:p>
            <a:r>
              <a:rPr lang="fi-FI" sz="4800" b="1" dirty="0">
                <a:solidFill>
                  <a:srgbClr val="000000"/>
                </a:solidFill>
                <a:latin typeface="Montserrat" pitchFamily="2" charset="77"/>
              </a:rPr>
              <a:t>26 %</a:t>
            </a:r>
            <a:endParaRPr lang="fi-FI" sz="2000" dirty="0"/>
          </a:p>
        </p:txBody>
      </p:sp>
    </p:spTree>
    <p:extLst>
      <p:ext uri="{BB962C8B-B14F-4D97-AF65-F5344CB8AC3E}">
        <p14:creationId xmlns:p14="http://schemas.microsoft.com/office/powerpoint/2010/main" val="791446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FE92DD9B-4224-6FB6-5CBC-7754B3D0D68C}"/>
              </a:ext>
            </a:extLst>
          </p:cNvPr>
          <p:cNvSpPr>
            <a:spLocks noGrp="1"/>
          </p:cNvSpPr>
          <p:nvPr>
            <p:ph sz="quarter" idx="10"/>
          </p:nvPr>
        </p:nvSpPr>
        <p:spPr>
          <a:xfrm>
            <a:off x="607047" y="1675105"/>
            <a:ext cx="5939527" cy="4583806"/>
          </a:xfrm>
        </p:spPr>
        <p:txBody>
          <a:bodyPr>
            <a:normAutofit lnSpcReduction="10000"/>
          </a:bodyPr>
          <a:lstStyle/>
          <a:p>
            <a:pPr marL="0" indent="0">
              <a:buNone/>
            </a:pPr>
            <a:r>
              <a:rPr lang="fi-FI" b="1" dirty="0"/>
              <a:t>Millainen on hyvä ystävä?</a:t>
            </a:r>
          </a:p>
          <a:p>
            <a:pPr marL="0" indent="0">
              <a:buNone/>
            </a:pPr>
            <a:endParaRPr lang="fi-FI" sz="2000" b="1" dirty="0"/>
          </a:p>
          <a:p>
            <a:r>
              <a:rPr lang="fi-FI" sz="2200" dirty="0"/>
              <a:t>Pohdi esimerkiksi näitä kysymyksiä:</a:t>
            </a:r>
          </a:p>
          <a:p>
            <a:pPr lvl="1"/>
            <a:r>
              <a:rPr lang="fi-FI" sz="2200" dirty="0"/>
              <a:t>Onko täydellistä ystävää olemassa?</a:t>
            </a:r>
          </a:p>
          <a:p>
            <a:pPr lvl="1"/>
            <a:r>
              <a:rPr lang="fi-FI" sz="2200" dirty="0"/>
              <a:t>Onko olemassa sääntöä siitä, miten usein ystävykset näkevät toisiaan tai ovat yhteydessä toisiinsa?</a:t>
            </a:r>
          </a:p>
          <a:p>
            <a:pPr lvl="1"/>
            <a:r>
              <a:rPr lang="fi-FI" sz="2200" dirty="0"/>
              <a:t>Missä tilanteessa et enää haluaisi jatkaa ystävyyttä?</a:t>
            </a:r>
          </a:p>
          <a:p>
            <a:pPr lvl="1"/>
            <a:endParaRPr lang="fi-FI" sz="2200" dirty="0"/>
          </a:p>
          <a:p>
            <a:r>
              <a:rPr lang="fi-FI" sz="2200" dirty="0"/>
              <a:t>Kirjoittakaa ylös ajatuksianne! </a:t>
            </a:r>
            <a:endParaRPr lang="fi-FI" sz="2200" dirty="0">
              <a:sym typeface="Wingdings" panose="05000000000000000000" pitchFamily="2" charset="2"/>
            </a:endParaRPr>
          </a:p>
        </p:txBody>
      </p:sp>
      <p:sp>
        <p:nvSpPr>
          <p:cNvPr id="6" name="Tekstin paikkamerkki 5">
            <a:extLst>
              <a:ext uri="{FF2B5EF4-FFF2-40B4-BE49-F238E27FC236}">
                <a16:creationId xmlns:a16="http://schemas.microsoft.com/office/drawing/2014/main" id="{4320B0EF-549B-3A44-9A1B-770BB353E758}"/>
              </a:ext>
            </a:extLst>
          </p:cNvPr>
          <p:cNvSpPr>
            <a:spLocks noGrp="1"/>
          </p:cNvSpPr>
          <p:nvPr>
            <p:ph type="body" idx="4294967295"/>
          </p:nvPr>
        </p:nvSpPr>
        <p:spPr>
          <a:xfrm>
            <a:off x="607047" y="715505"/>
            <a:ext cx="4997450" cy="791155"/>
          </a:xfrm>
        </p:spPr>
        <p:txBody>
          <a:bodyPr>
            <a:spAutoFit/>
          </a:bodyPr>
          <a:lstStyle/>
          <a:p>
            <a:pPr marL="0" indent="0">
              <a:buNone/>
            </a:pPr>
            <a:r>
              <a:rPr lang="fi-FI" sz="4400" b="1" dirty="0"/>
              <a:t>KESKUSTELU</a:t>
            </a:r>
          </a:p>
        </p:txBody>
      </p:sp>
      <p:pic>
        <p:nvPicPr>
          <p:cNvPr id="10" name="Kuvan paikkamerkki 9" descr="Kuva, joka sisältää kohteen henkilö&#10;&#10;Kuvaus luotu automaattisesti">
            <a:extLst>
              <a:ext uri="{FF2B5EF4-FFF2-40B4-BE49-F238E27FC236}">
                <a16:creationId xmlns:a16="http://schemas.microsoft.com/office/drawing/2014/main" id="{4B4D9E3C-8F94-66C7-2214-897B5B00006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6886792" y="715561"/>
            <a:ext cx="4323320" cy="5426878"/>
          </a:xfrm>
        </p:spPr>
      </p:pic>
    </p:spTree>
    <p:extLst>
      <p:ext uri="{BB962C8B-B14F-4D97-AF65-F5344CB8AC3E}">
        <p14:creationId xmlns:p14="http://schemas.microsoft.com/office/powerpoint/2010/main" val="319906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isällön paikkamerkki 6">
            <a:extLst>
              <a:ext uri="{FF2B5EF4-FFF2-40B4-BE49-F238E27FC236}">
                <a16:creationId xmlns:a16="http://schemas.microsoft.com/office/drawing/2014/main" id="{637818EC-F8AC-AE94-1084-C2B398C3DA1F}"/>
              </a:ext>
            </a:extLst>
          </p:cNvPr>
          <p:cNvSpPr>
            <a:spLocks noGrp="1"/>
          </p:cNvSpPr>
          <p:nvPr>
            <p:ph sz="quarter" idx="10"/>
          </p:nvPr>
        </p:nvSpPr>
        <p:spPr/>
        <p:txBody>
          <a:bodyPr/>
          <a:lstStyle/>
          <a:p>
            <a:r>
              <a:rPr lang="fi-FI" dirty="0"/>
              <a:t>Tehkää ryhmässänne ystävyyssopimus: </a:t>
            </a:r>
          </a:p>
          <a:p>
            <a:r>
              <a:rPr lang="fi-FI" dirty="0"/>
              <a:t>Valitkaa 10 periaatetta sille, miten haluatte kohdella toisianne ryhmässä.</a:t>
            </a:r>
          </a:p>
          <a:p>
            <a:r>
              <a:rPr lang="fi-FI" dirty="0"/>
              <a:t>Voitte hakea inspiraatiota edellisestä keskustelutehtävästä!</a:t>
            </a:r>
          </a:p>
          <a:p>
            <a:endParaRPr lang="fi-FI" dirty="0"/>
          </a:p>
          <a:p>
            <a:pPr marL="0" indent="0">
              <a:buNone/>
            </a:pPr>
            <a:endParaRPr lang="fi-FI" dirty="0"/>
          </a:p>
        </p:txBody>
      </p:sp>
      <p:sp>
        <p:nvSpPr>
          <p:cNvPr id="2" name="Otsikko 1">
            <a:extLst>
              <a:ext uri="{FF2B5EF4-FFF2-40B4-BE49-F238E27FC236}">
                <a16:creationId xmlns:a16="http://schemas.microsoft.com/office/drawing/2014/main" id="{AA07E612-C630-B1F0-1D29-5DBDC490F93F}"/>
              </a:ext>
            </a:extLst>
          </p:cNvPr>
          <p:cNvSpPr>
            <a:spLocks noGrp="1"/>
          </p:cNvSpPr>
          <p:nvPr>
            <p:ph type="title"/>
          </p:nvPr>
        </p:nvSpPr>
        <p:spPr>
          <a:xfrm>
            <a:off x="609599" y="599091"/>
            <a:ext cx="6192173" cy="1037008"/>
          </a:xfrm>
        </p:spPr>
        <p:txBody>
          <a:bodyPr>
            <a:normAutofit fontScale="90000"/>
          </a:bodyPr>
          <a:lstStyle/>
          <a:p>
            <a:r>
              <a:rPr lang="fi-FI"/>
              <a:t>YSTÄVYYSSOPIMUS</a:t>
            </a:r>
          </a:p>
        </p:txBody>
      </p:sp>
      <p:pic>
        <p:nvPicPr>
          <p:cNvPr id="3" name="Kuva 2">
            <a:extLst>
              <a:ext uri="{FF2B5EF4-FFF2-40B4-BE49-F238E27FC236}">
                <a16:creationId xmlns:a16="http://schemas.microsoft.com/office/drawing/2014/main" id="{1C41A108-42D9-9D3F-289C-2F6DB89E6F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0053" y="713115"/>
            <a:ext cx="4331665" cy="5431770"/>
          </a:xfrm>
          <a:prstGeom prst="rect">
            <a:avLst/>
          </a:prstGeom>
        </p:spPr>
      </p:pic>
    </p:spTree>
    <p:extLst>
      <p:ext uri="{BB962C8B-B14F-4D97-AF65-F5344CB8AC3E}">
        <p14:creationId xmlns:p14="http://schemas.microsoft.com/office/powerpoint/2010/main" val="3038427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09CE52-2702-9AB4-E86C-F7F3E8BFFC7B}"/>
              </a:ext>
            </a:extLst>
          </p:cNvPr>
          <p:cNvSpPr>
            <a:spLocks noGrp="1"/>
          </p:cNvSpPr>
          <p:nvPr>
            <p:ph type="title"/>
          </p:nvPr>
        </p:nvSpPr>
        <p:spPr/>
        <p:txBody>
          <a:bodyPr>
            <a:noAutofit/>
          </a:bodyPr>
          <a:lstStyle/>
          <a:p>
            <a:r>
              <a:rPr lang="fi-FI" dirty="0"/>
              <a:t>TEHTÄVÄ</a:t>
            </a:r>
            <a:br>
              <a:rPr lang="fi-FI" dirty="0"/>
            </a:br>
            <a:endParaRPr lang="fi-FI" dirty="0"/>
          </a:p>
        </p:txBody>
      </p:sp>
      <p:sp>
        <p:nvSpPr>
          <p:cNvPr id="7" name="Sisällön paikkamerkki 6">
            <a:extLst>
              <a:ext uri="{FF2B5EF4-FFF2-40B4-BE49-F238E27FC236}">
                <a16:creationId xmlns:a16="http://schemas.microsoft.com/office/drawing/2014/main" id="{637818EC-F8AC-AE94-1084-C2B398C3DA1F}"/>
              </a:ext>
            </a:extLst>
          </p:cNvPr>
          <p:cNvSpPr>
            <a:spLocks noGrp="1"/>
          </p:cNvSpPr>
          <p:nvPr>
            <p:ph sz="quarter" idx="10"/>
          </p:nvPr>
        </p:nvSpPr>
        <p:spPr>
          <a:xfrm>
            <a:off x="607047" y="1636099"/>
            <a:ext cx="5670185" cy="5110690"/>
          </a:xfrm>
        </p:spPr>
        <p:txBody>
          <a:bodyPr>
            <a:normAutofit fontScale="77500" lnSpcReduction="20000"/>
          </a:bodyPr>
          <a:lstStyle/>
          <a:p>
            <a:pPr marL="0" indent="0">
              <a:lnSpc>
                <a:spcPct val="110000"/>
              </a:lnSpc>
              <a:buNone/>
            </a:pPr>
            <a:r>
              <a:rPr lang="fi-FI" dirty="0"/>
              <a:t>Saat tyhjän paperilapun:</a:t>
            </a:r>
          </a:p>
          <a:p>
            <a:pPr>
              <a:lnSpc>
                <a:spcPct val="110000"/>
              </a:lnSpc>
            </a:pPr>
            <a:r>
              <a:rPr lang="fi-FI" dirty="0"/>
              <a:t>Kirjoita lappuun oma nimesi.</a:t>
            </a:r>
          </a:p>
          <a:p>
            <a:pPr>
              <a:lnSpc>
                <a:spcPct val="110000"/>
              </a:lnSpc>
            </a:pPr>
            <a:r>
              <a:rPr lang="fi-FI" dirty="0"/>
              <a:t>Kirjoita sitten tämän ryhmän niiden 1–3 henkilön nimet, joiden kanssa mieluiten viettäisit vapaa-aikaasi.</a:t>
            </a:r>
          </a:p>
          <a:p>
            <a:pPr>
              <a:lnSpc>
                <a:spcPct val="110000"/>
              </a:lnSpc>
            </a:pPr>
            <a:r>
              <a:rPr lang="fi-FI" dirty="0"/>
              <a:t>Anna lappu sen jälkeen opettajalle.</a:t>
            </a:r>
          </a:p>
          <a:p>
            <a:pPr marL="0" indent="0">
              <a:lnSpc>
                <a:spcPct val="110000"/>
              </a:lnSpc>
              <a:buNone/>
            </a:pPr>
            <a:endParaRPr lang="fi-FI" dirty="0"/>
          </a:p>
          <a:p>
            <a:pPr>
              <a:lnSpc>
                <a:spcPct val="110000"/>
              </a:lnSpc>
            </a:pPr>
            <a:endParaRPr lang="fi-FI" dirty="0"/>
          </a:p>
          <a:p>
            <a:pPr>
              <a:lnSpc>
                <a:spcPct val="110000"/>
              </a:lnSpc>
            </a:pPr>
            <a:endParaRPr lang="fi-FI" dirty="0"/>
          </a:p>
          <a:p>
            <a:pPr marL="0" indent="0">
              <a:lnSpc>
                <a:spcPct val="110000"/>
              </a:lnSpc>
              <a:buNone/>
            </a:pPr>
            <a:r>
              <a:rPr lang="fi-FI" sz="2100" dirty="0"/>
              <a:t>Opettaja käsittelee vastaukset luottamuksellisesti. Opettaja voi tarvittaessa jakaa vastaukset koulun muulle henkilökunnalle. Kukaan muu ryhmässä ei tule tietämään, kenen nimen kirjoitit lappuun.</a:t>
            </a:r>
          </a:p>
        </p:txBody>
      </p:sp>
      <p:pic>
        <p:nvPicPr>
          <p:cNvPr id="6" name="Kuvan paikkamerkki 5" descr="Kuva, joka sisältää kohteen henkilö, ulko&#10;&#10;Kuvaus luotu automaattisesti">
            <a:extLst>
              <a:ext uri="{FF2B5EF4-FFF2-40B4-BE49-F238E27FC236}">
                <a16:creationId xmlns:a16="http://schemas.microsoft.com/office/drawing/2014/main" id="{EFFF2414-AA4F-8333-0CCB-3FEB7236587E}"/>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4343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0FD96C7E-FDEF-8EA0-57B5-BFB9F210E9B9}"/>
              </a:ext>
            </a:extLst>
          </p:cNvPr>
          <p:cNvSpPr>
            <a:spLocks noGrp="1"/>
          </p:cNvSpPr>
          <p:nvPr>
            <p:ph sz="quarter" idx="10"/>
          </p:nvPr>
        </p:nvSpPr>
        <p:spPr>
          <a:xfrm>
            <a:off x="607048" y="2093843"/>
            <a:ext cx="5674482" cy="4028965"/>
          </a:xfrm>
        </p:spPr>
        <p:txBody>
          <a:bodyPr>
            <a:spAutoFit/>
          </a:bodyPr>
          <a:lstStyle/>
          <a:p>
            <a:pPr marL="0" indent="0">
              <a:buNone/>
            </a:pPr>
            <a:r>
              <a:rPr lang="fi-FI" sz="2200" b="1" dirty="0">
                <a:cs typeface="Times New Roman" panose="02020603050405020304" pitchFamily="18" charset="0"/>
              </a:rPr>
              <a:t>E: </a:t>
            </a:r>
            <a:r>
              <a:rPr lang="fi-FI" sz="2200" b="1" dirty="0" err="1">
                <a:cs typeface="Times New Roman" panose="02020603050405020304" pitchFamily="18" charset="0"/>
              </a:rPr>
              <a:t>Extend</a:t>
            </a:r>
            <a:r>
              <a:rPr lang="fi-FI" sz="2200" b="1" dirty="0">
                <a:cs typeface="Times New Roman" panose="02020603050405020304" pitchFamily="18" charset="0"/>
              </a:rPr>
              <a:t> </a:t>
            </a:r>
            <a:r>
              <a:rPr lang="fi-FI" sz="2200" b="1" dirty="0" err="1">
                <a:cs typeface="Times New Roman" panose="02020603050405020304" pitchFamily="18" charset="0"/>
              </a:rPr>
              <a:t>yourself</a:t>
            </a:r>
            <a:r>
              <a:rPr lang="fi-FI" sz="2200" dirty="0">
                <a:cs typeface="Times New Roman" panose="02020603050405020304" pitchFamily="18" charset="0"/>
              </a:rPr>
              <a:t>. </a:t>
            </a:r>
            <a:r>
              <a:rPr lang="fi-FI" sz="1800" dirty="0">
                <a:effectLst/>
                <a:ea typeface="Calibri" panose="020F0502020204030204" pitchFamily="34" charset="0"/>
                <a:cs typeface="Times New Roman" panose="02020603050405020304" pitchFamily="18" charset="0"/>
              </a:rPr>
              <a:t>Ota ensimmäinen askel kontaktin luomiseksi tervehtimällä ja  juttelemalla muiden kanssa ja ottamalla heihin katsekontakti</a:t>
            </a:r>
            <a:r>
              <a:rPr lang="fi-FI" sz="1800" dirty="0">
                <a:cs typeface="Times New Roman" panose="02020603050405020304" pitchFamily="18" charset="0"/>
              </a:rPr>
              <a:t>.</a:t>
            </a:r>
            <a:endParaRPr lang="sv-SE" sz="1800" b="1" dirty="0">
              <a:cs typeface="Times New Roman" panose="02020603050405020304" pitchFamily="18" charset="0"/>
            </a:endParaRPr>
          </a:p>
          <a:p>
            <a:pPr marL="0" indent="0">
              <a:buNone/>
            </a:pPr>
            <a:r>
              <a:rPr lang="fi-FI" sz="2200" b="1" dirty="0">
                <a:cs typeface="Times New Roman" panose="02020603050405020304" pitchFamily="18" charset="0"/>
              </a:rPr>
              <a:t>A: Action </a:t>
            </a:r>
            <a:r>
              <a:rPr lang="fi-FI" sz="2200" b="1" dirty="0" err="1">
                <a:cs typeface="Times New Roman" panose="02020603050405020304" pitchFamily="18" charset="0"/>
              </a:rPr>
              <a:t>plan</a:t>
            </a:r>
            <a:r>
              <a:rPr lang="fi-FI" sz="2200" dirty="0">
                <a:cs typeface="Times New Roman" panose="02020603050405020304" pitchFamily="18" charset="0"/>
              </a:rPr>
              <a:t>. </a:t>
            </a:r>
            <a:r>
              <a:rPr lang="fi-FI" sz="1800" dirty="0">
                <a:cs typeface="Times New Roman" panose="02020603050405020304" pitchFamily="18" charset="0"/>
              </a:rPr>
              <a:t>Mistä olet kiinnostunut? Mieti tilanteita, joissa voit tavata samanhenkisiä ihmisiä, ja hakeudu niihin.</a:t>
            </a:r>
            <a:endParaRPr lang="sv-SE" sz="1800" dirty="0">
              <a:cs typeface="Times New Roman" panose="02020603050405020304" pitchFamily="18" charset="0"/>
            </a:endParaRPr>
          </a:p>
          <a:p>
            <a:pPr marL="0" indent="0">
              <a:buNone/>
            </a:pPr>
            <a:r>
              <a:rPr lang="fi-FI" sz="2200" b="1" dirty="0">
                <a:cs typeface="Times New Roman" panose="02020603050405020304" pitchFamily="18" charset="0"/>
              </a:rPr>
              <a:t>S: </a:t>
            </a:r>
            <a:r>
              <a:rPr lang="fi-FI" sz="2200" b="1" dirty="0" err="1">
                <a:cs typeface="Times New Roman" panose="02020603050405020304" pitchFamily="18" charset="0"/>
              </a:rPr>
              <a:t>Selection</a:t>
            </a:r>
            <a:r>
              <a:rPr lang="fi-FI" sz="1800" dirty="0">
                <a:cs typeface="Times New Roman" panose="02020603050405020304" pitchFamily="18" charset="0"/>
              </a:rPr>
              <a:t>. Voit itse vaikuttaa siihen, kenen kanssa haluat ystävystyä, ja panostaa näihin suhteisiin.</a:t>
            </a:r>
            <a:endParaRPr lang="sv-SE" sz="1800" dirty="0">
              <a:cs typeface="Times New Roman" panose="02020603050405020304" pitchFamily="18" charset="0"/>
            </a:endParaRPr>
          </a:p>
          <a:p>
            <a:pPr marL="0" indent="0">
              <a:buNone/>
            </a:pPr>
            <a:r>
              <a:rPr lang="fi-FI" sz="2200" b="1" dirty="0">
                <a:cs typeface="Times New Roman" panose="02020603050405020304" pitchFamily="18" charset="0"/>
              </a:rPr>
              <a:t>E: </a:t>
            </a:r>
            <a:r>
              <a:rPr lang="fi-FI" sz="2200" b="1" dirty="0" err="1">
                <a:cs typeface="Times New Roman" panose="02020603050405020304" pitchFamily="18" charset="0"/>
              </a:rPr>
              <a:t>Expect</a:t>
            </a:r>
            <a:r>
              <a:rPr lang="fi-FI" sz="2200" b="1" dirty="0">
                <a:cs typeface="Times New Roman" panose="02020603050405020304" pitchFamily="18" charset="0"/>
              </a:rPr>
              <a:t> </a:t>
            </a:r>
            <a:r>
              <a:rPr lang="fi-FI" sz="2200" b="1" dirty="0" err="1">
                <a:cs typeface="Times New Roman" panose="02020603050405020304" pitchFamily="18" charset="0"/>
              </a:rPr>
              <a:t>the</a:t>
            </a:r>
            <a:r>
              <a:rPr lang="fi-FI" sz="2200" b="1" dirty="0">
                <a:cs typeface="Times New Roman" panose="02020603050405020304" pitchFamily="18" charset="0"/>
              </a:rPr>
              <a:t> </a:t>
            </a:r>
            <a:r>
              <a:rPr lang="fi-FI" sz="2200" b="1" dirty="0" err="1">
                <a:cs typeface="Times New Roman" panose="02020603050405020304" pitchFamily="18" charset="0"/>
              </a:rPr>
              <a:t>best</a:t>
            </a:r>
            <a:r>
              <a:rPr lang="fi-FI" sz="2200" dirty="0">
                <a:cs typeface="Times New Roman" panose="02020603050405020304" pitchFamily="18" charset="0"/>
              </a:rPr>
              <a:t>. </a:t>
            </a:r>
            <a:r>
              <a:rPr lang="fi-FI" sz="1800" dirty="0">
                <a:cs typeface="Times New Roman" panose="02020603050405020304" pitchFamily="18" charset="0"/>
              </a:rPr>
              <a:t>Oleta, että ympärilläsi olevat ihmiset haluavat sinulle hyvää.</a:t>
            </a:r>
          </a:p>
        </p:txBody>
      </p:sp>
      <p:sp>
        <p:nvSpPr>
          <p:cNvPr id="3" name="Otsikko 2">
            <a:extLst>
              <a:ext uri="{FF2B5EF4-FFF2-40B4-BE49-F238E27FC236}">
                <a16:creationId xmlns:a16="http://schemas.microsoft.com/office/drawing/2014/main" id="{B80AA049-8D15-5AE0-738B-62C369618C4B}"/>
              </a:ext>
            </a:extLst>
          </p:cNvPr>
          <p:cNvSpPr>
            <a:spLocks noGrp="1"/>
          </p:cNvSpPr>
          <p:nvPr>
            <p:ph type="title"/>
          </p:nvPr>
        </p:nvSpPr>
        <p:spPr>
          <a:xfrm>
            <a:off x="609600" y="599091"/>
            <a:ext cx="7178298" cy="1342535"/>
          </a:xfrm>
        </p:spPr>
        <p:txBody>
          <a:bodyPr>
            <a:spAutoFit/>
          </a:bodyPr>
          <a:lstStyle/>
          <a:p>
            <a:r>
              <a:rPr lang="fi-FI" sz="4800" i="1" u="sng" dirty="0"/>
              <a:t>EASE</a:t>
            </a:r>
            <a:r>
              <a:rPr lang="fi-FI" sz="4800" dirty="0"/>
              <a:t> </a:t>
            </a:r>
            <a:br>
              <a:rPr lang="fi-FI" sz="4800" dirty="0"/>
            </a:br>
            <a:r>
              <a:rPr lang="fi-FI" sz="2400" dirty="0"/>
              <a:t>YKSINÄISYYTEEN VAIKUTTAMINEN</a:t>
            </a:r>
            <a:endParaRPr lang="fi-FI" dirty="0"/>
          </a:p>
        </p:txBody>
      </p:sp>
      <p:pic>
        <p:nvPicPr>
          <p:cNvPr id="9" name="Kuvan paikkamerkki 8" descr="Kuva, joka sisältää kohteen puu, ulko, henkilö, seisominen&#10;&#10;Kuvaus luotu automaattisesti">
            <a:extLst>
              <a:ext uri="{FF2B5EF4-FFF2-40B4-BE49-F238E27FC236}">
                <a16:creationId xmlns:a16="http://schemas.microsoft.com/office/drawing/2014/main" id="{23B0F14E-2DE3-77C7-5E82-985CA3661CD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05091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dirty="0">
                <a:solidFill>
                  <a:schemeClr val="tx1"/>
                </a:solidFill>
              </a:rPr>
              <a:t>LOPUKSI</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a:bodyPr>
          <a:lstStyle/>
          <a:p>
            <a:pPr marL="0" indent="0">
              <a:buNone/>
            </a:pPr>
            <a:r>
              <a:rPr lang="fi-FI" sz="2400" dirty="0">
                <a:solidFill>
                  <a:schemeClr val="tx1"/>
                </a:solidFill>
              </a:rPr>
              <a:t>Yksinäisyys on kipeä ja vaikea asia, johon on olemassa apua. Yksinäisyydessä ei ole mitään hävettävää. Se on normaali, elämään kuuluva ilmiö, joka kohtaa kaikkia jossain elämän vaiheessa. </a:t>
            </a:r>
          </a:p>
          <a:p>
            <a:pPr marL="0" indent="0">
              <a:buNone/>
            </a:pPr>
            <a:r>
              <a:rPr lang="fi-FI" sz="2400" dirty="0">
                <a:solidFill>
                  <a:schemeClr val="tx1"/>
                </a:solidFill>
              </a:rPr>
              <a:t>Tärkeää on, että sen kanssa ei jää yksin. Kerro rohkeasti yksinäisyydestäsi kaverillesi, huoltajallesi, oppilaitoksesi työntekijälle tai muulle luotettavalle aikuiselle. Voit myös olla yhteydessä </a:t>
            </a:r>
            <a:r>
              <a:rPr lang="fi-FI" sz="2400" dirty="0" err="1">
                <a:solidFill>
                  <a:schemeClr val="tx1"/>
                </a:solidFill>
              </a:rPr>
              <a:t>HelsinkiMission</a:t>
            </a:r>
            <a:r>
              <a:rPr lang="fi-FI" sz="2400" dirty="0">
                <a:solidFill>
                  <a:schemeClr val="tx1"/>
                </a:solidFill>
              </a:rPr>
              <a:t> Nuorten kriisipisteeseen. </a:t>
            </a:r>
          </a:p>
          <a:p>
            <a:pPr marL="0" indent="0">
              <a:buNone/>
            </a:pPr>
            <a:r>
              <a:rPr lang="fi-FI" sz="2400" dirty="0">
                <a:solidFill>
                  <a:schemeClr val="tx1"/>
                </a:solidFill>
              </a:rPr>
              <a:t>Yhdessä yksinäisyys voitetaan.</a:t>
            </a:r>
          </a:p>
        </p:txBody>
      </p:sp>
    </p:spTree>
    <p:extLst>
      <p:ext uri="{BB962C8B-B14F-4D97-AF65-F5344CB8AC3E}">
        <p14:creationId xmlns:p14="http://schemas.microsoft.com/office/powerpoint/2010/main" val="865790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dirty="0">
                <a:latin typeface="Montserrat" panose="00000500000000000000" pitchFamily="2" charset="0"/>
                <a:hlinkClick r:id="rId4"/>
              </a:rPr>
              <a:t>Nuorten kriisipiste</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Anonyymia keskusteluapua ammattiauttajiemme kanssa</a:t>
            </a:r>
            <a:endParaRPr lang="fi-FI" sz="2000" b="1" dirty="0">
              <a:latin typeface="Montserrat" panose="00000500000000000000" pitchFamily="2" charset="0"/>
              <a:hlinkClick r:id="rId5"/>
            </a:endParaRPr>
          </a:p>
          <a:p>
            <a:pPr marL="0" indent="0">
              <a:buNone/>
            </a:pPr>
            <a:r>
              <a:rPr lang="fi-FI" sz="2000" b="1" dirty="0">
                <a:latin typeface="Montserrat" panose="00000500000000000000" pitchFamily="2" charset="0"/>
                <a:hlinkClick r:id="rId5"/>
              </a:rPr>
              <a:t>Tukihenkilötoiminta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Koulutettu vapaaehtoinen kulkemaan rinnalla ja tukemaan eri elämäntilanteissa</a:t>
            </a:r>
            <a:endParaRPr lang="fi-FI" sz="2000" dirty="0"/>
          </a:p>
          <a:p>
            <a:pPr marL="0" indent="0">
              <a:buNone/>
            </a:pPr>
            <a:r>
              <a:rPr lang="fi-FI" sz="2000" b="1" dirty="0">
                <a:latin typeface="Montserrat" panose="00000500000000000000" pitchFamily="2" charset="0"/>
                <a:hlinkClick r:id="rId6"/>
              </a:rPr>
              <a:t>Ryhmätoiminta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Yhteistä keskustelua ja harjoituksia vertaisryhmässä</a:t>
            </a:r>
            <a:endParaRPr lang="fi-FI" sz="2000" dirty="0"/>
          </a:p>
          <a:p>
            <a:pPr marL="0" indent="0">
              <a:buNone/>
            </a:pPr>
            <a:endParaRPr lang="fi-FI" sz="2000" dirty="0">
              <a:hlinkClick r:id="rId7"/>
            </a:endParaRPr>
          </a:p>
          <a:p>
            <a:pPr marL="0" indent="0">
              <a:buNone/>
            </a:pPr>
            <a:r>
              <a:rPr lang="fi-FI" sz="2000" dirty="0">
                <a:hlinkClick r:id="rId7"/>
              </a:rPr>
              <a:t>www.helsinkimissio.fi</a:t>
            </a:r>
            <a:r>
              <a:rPr lang="fi-FI" sz="2000" dirty="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dirty="0"/>
              <a:t>HELSINKIMISSION PALVELUT NUORILLE</a:t>
            </a:r>
          </a:p>
        </p:txBody>
      </p:sp>
    </p:spTree>
    <p:extLst>
      <p:ext uri="{BB962C8B-B14F-4D97-AF65-F5344CB8AC3E}">
        <p14:creationId xmlns:p14="http://schemas.microsoft.com/office/powerpoint/2010/main" val="212231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1386197" y="1255810"/>
            <a:ext cx="9419605" cy="4346379"/>
          </a:xfrm>
        </p:spPr>
        <p:txBody>
          <a:bodyPr vert="horz" lIns="288000" tIns="90000" rIns="91440" bIns="90000" rtlCol="0" anchor="t">
            <a:normAutofit/>
          </a:bodyPr>
          <a:lstStyle/>
          <a:p>
            <a:pPr marL="0" indent="0" algn="ctr">
              <a:buNone/>
            </a:pPr>
            <a:r>
              <a:rPr lang="fi-FI" sz="4200" b="1" dirty="0"/>
              <a:t>Annathan palautetta oppitunnista: </a:t>
            </a:r>
            <a:r>
              <a:rPr lang="fi-FI" sz="4200" b="1" dirty="0" err="1"/>
              <a:t>https</a:t>
            </a:r>
            <a:r>
              <a:rPr lang="fi-FI" sz="4200" b="1" dirty="0"/>
              <a:t>://</a:t>
            </a:r>
            <a:r>
              <a:rPr lang="fi-FI" sz="4200" b="1" dirty="0" err="1"/>
              <a:t>bit.ly</a:t>
            </a:r>
            <a:r>
              <a:rPr lang="fi-FI" sz="4200" b="1" dirty="0"/>
              <a:t>/oppituntipalaute</a:t>
            </a:r>
          </a:p>
        </p:txBody>
      </p:sp>
      <p:pic>
        <p:nvPicPr>
          <p:cNvPr id="5" name="Kuva 4">
            <a:extLst>
              <a:ext uri="{FF2B5EF4-FFF2-40B4-BE49-F238E27FC236}">
                <a16:creationId xmlns:a16="http://schemas.microsoft.com/office/drawing/2014/main" id="{4CDCEE41-6B07-3941-2426-DA15B896CEB3}"/>
              </a:ext>
            </a:extLst>
          </p:cNvPr>
          <p:cNvPicPr>
            <a:picLocks noChangeAspect="1"/>
          </p:cNvPicPr>
          <p:nvPr/>
        </p:nvPicPr>
        <p:blipFill>
          <a:blip r:embed="rId3"/>
          <a:stretch>
            <a:fillRect/>
          </a:stretch>
        </p:blipFill>
        <p:spPr>
          <a:xfrm>
            <a:off x="4758276" y="3429000"/>
            <a:ext cx="2541933" cy="2541933"/>
          </a:xfrm>
          <a:prstGeom prst="rect">
            <a:avLst/>
          </a:prstGeom>
        </p:spPr>
      </p:pic>
    </p:spTree>
    <p:extLst>
      <p:ext uri="{BB962C8B-B14F-4D97-AF65-F5344CB8AC3E}">
        <p14:creationId xmlns:p14="http://schemas.microsoft.com/office/powerpoint/2010/main" val="454582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3999" y="1899530"/>
            <a:ext cx="9144000" cy="1283504"/>
          </a:xfrm>
        </p:spPr>
        <p:txBody>
          <a:bodyPr/>
          <a:lstStyle/>
          <a:p>
            <a:r>
              <a:rPr lang="en-GB"/>
              <a:t>KIITOS!</a:t>
            </a:r>
          </a:p>
        </p:txBody>
      </p:sp>
      <p:sp>
        <p:nvSpPr>
          <p:cNvPr id="2" name="Text Placeholder 6">
            <a:extLst>
              <a:ext uri="{FF2B5EF4-FFF2-40B4-BE49-F238E27FC236}">
                <a16:creationId xmlns:a16="http://schemas.microsoft.com/office/drawing/2014/main" id="{48249C57-2368-8EAC-58E4-33584CFF9ECA}"/>
              </a:ext>
            </a:extLst>
          </p:cNvPr>
          <p:cNvSpPr txBox="1">
            <a:spLocks/>
          </p:cNvSpPr>
          <p:nvPr/>
        </p:nvSpPr>
        <p:spPr>
          <a:xfrm>
            <a:off x="775504" y="3276574"/>
            <a:ext cx="10873572" cy="142090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fi-FI" sz="2000" b="1" dirty="0">
                <a:hlinkClick r:id="rId2"/>
              </a:rPr>
              <a:t>schooltobelong@helsinkimissio.fi</a:t>
            </a:r>
            <a:br>
              <a:rPr lang="fi-FI" sz="2000" dirty="0"/>
            </a:br>
            <a:r>
              <a:rPr lang="fi-FI" sz="2000" b="1" dirty="0">
                <a:hlinkClick r:id="rId3"/>
              </a:rPr>
              <a:t>helsinkimissio.fi</a:t>
            </a:r>
            <a:br>
              <a:rPr lang="fi-FI" sz="2000" dirty="0"/>
            </a:br>
            <a:r>
              <a:rPr lang="fi-FI" sz="2000" b="1" dirty="0">
                <a:hlinkClick r:id="rId4"/>
              </a:rPr>
              <a:t>schooltobelong.fi</a:t>
            </a:r>
            <a:endParaRPr lang="fi-FI" sz="2000" dirty="0"/>
          </a:p>
          <a:p>
            <a:pPr marL="0" indent="0" algn="ctr">
              <a:buNone/>
            </a:pPr>
            <a:endParaRPr lang="fi-FI" sz="2000" b="1" dirty="0"/>
          </a:p>
        </p:txBody>
      </p:sp>
    </p:spTree>
    <p:extLst>
      <p:ext uri="{BB962C8B-B14F-4D97-AF65-F5344CB8AC3E}">
        <p14:creationId xmlns:p14="http://schemas.microsoft.com/office/powerpoint/2010/main" val="3555081848"/>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3938A8FB-B9B7-4451-B33B-9EDCE67D9874}" vid="{E1BEC4BD-1EF0-46D5-A8FE-CC355C375E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E9B909-70BB-4A0D-B546-E9CB1750205C}">
  <ds:schemaRefs>
    <ds:schemaRef ds:uri="http://schemas.openxmlformats.org/package/2006/metadata/core-properties"/>
    <ds:schemaRef ds:uri="http://schemas.microsoft.com/office/2006/documentManagement/types"/>
    <ds:schemaRef ds:uri="d41829f2-b80f-4b2f-b57b-a732a704fb1b"/>
    <ds:schemaRef ds:uri="http://purl.org/dc/dcmitype/"/>
    <ds:schemaRef ds:uri="http://purl.org/dc/elements/1.1/"/>
    <ds:schemaRef ds:uri="ecc6403b-6993-4bc8-a284-7425863e298c"/>
    <ds:schemaRef ds:uri="http://schemas.microsoft.com/office/infopath/2007/PartnerControl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6099F448-A860-4C43-B418-FB69CB9B07B5}">
  <ds:schemaRefs>
    <ds:schemaRef ds:uri="d41829f2-b80f-4b2f-b57b-a732a704fb1b"/>
    <ds:schemaRef ds:uri="ecc6403b-6993-4bc8-a284-7425863e29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08A66B8-1F32-4F11-A462-5BD3943CD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121</TotalTime>
  <Words>2304</Words>
  <Application>Microsoft Macintosh PowerPoint</Application>
  <PresentationFormat>Laajakuva</PresentationFormat>
  <Paragraphs>131</Paragraphs>
  <Slides>12</Slides>
  <Notes>10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12</vt:i4>
      </vt:variant>
    </vt:vector>
  </HeadingPairs>
  <TitlesOfParts>
    <vt:vector size="18" baseType="lpstr">
      <vt:lpstr>Arial</vt:lpstr>
      <vt:lpstr>Calibri</vt:lpstr>
      <vt:lpstr>Montserrat</vt:lpstr>
      <vt:lpstr>Montserrat ExtraBold</vt:lpstr>
      <vt:lpstr>Times New Roman</vt:lpstr>
      <vt:lpstr>Office-teema</vt:lpstr>
      <vt:lpstr>YSTÄVYYS – Oppituntimateriaali</vt:lpstr>
      <vt:lpstr>OPPITUNNIN SISÄLTÖ</vt:lpstr>
      <vt:lpstr>TOTTA VAI TARUA YSTÄVYYDESTÄ</vt:lpstr>
      <vt:lpstr>TIESITKÖ, ETTÄ…</vt:lpstr>
      <vt:lpstr>PowerPoint-esitys</vt:lpstr>
      <vt:lpstr>YSTÄVYYSSOPIMUS</vt:lpstr>
      <vt:lpstr>TEHTÄVÄ </vt:lpstr>
      <vt:lpstr>EASE  YKSINÄISYYTEEN VAIKUTTAMINEN</vt:lpstr>
      <vt:lpstr>LOPUKSI</vt:lpstr>
      <vt:lpstr>HELSINKIMISSION PALVELUT NUORILLE</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HEADLINE</dc:title>
  <dc:creator>Panu Janhunen</dc:creator>
  <cp:lastModifiedBy>Silva Saulio</cp:lastModifiedBy>
  <cp:revision>3</cp:revision>
  <dcterms:created xsi:type="dcterms:W3CDTF">2022-09-16T07:00:06Z</dcterms:created>
  <dcterms:modified xsi:type="dcterms:W3CDTF">2022-12-05T09:47:35Z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