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289" r:id="rId5"/>
    <p:sldId id="303" r:id="rId6"/>
    <p:sldId id="314" r:id="rId7"/>
    <p:sldId id="315" r:id="rId8"/>
    <p:sldId id="316" r:id="rId9"/>
    <p:sldId id="319" r:id="rId10"/>
    <p:sldId id="322" r:id="rId11"/>
    <p:sldId id="320" r:id="rId12"/>
    <p:sldId id="318" r:id="rId13"/>
    <p:sldId id="311" r:id="rId14"/>
    <p:sldId id="321" r:id="rId15"/>
    <p:sldId id="300" r:id="rId16"/>
    <p:sldId id="305" r:id="rId17"/>
    <p:sldId id="313" r:id="rId18"/>
    <p:sldId id="307" r:id="rId19"/>
    <p:sldId id="323" r:id="rId20"/>
    <p:sldId id="309" r:id="rId21"/>
    <p:sldId id="306" r:id="rId22"/>
    <p:sldId id="310" r:id="rId23"/>
    <p:sldId id="302" r:id="rId24"/>
    <p:sldId id="308" r:id="rId25"/>
    <p:sldId id="299" r:id="rId26"/>
    <p:sldId id="324" r:id="rId27"/>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8181"/>
    <a:srgbClr val="62B5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86"/>
    <p:restoredTop sz="82551"/>
  </p:normalViewPr>
  <p:slideViewPr>
    <p:cSldViewPr snapToGrid="0" snapToObjects="1">
      <p:cViewPr varScale="1">
        <p:scale>
          <a:sx n="90" d="100"/>
          <a:sy n="90" d="100"/>
        </p:scale>
        <p:origin x="1064" y="184"/>
      </p:cViewPr>
      <p:guideLst/>
    </p:cSldViewPr>
  </p:slid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0F53E4AA-F4D0-534B-9059-432FC5EB7354}"/>
    <pc:docChg chg="delSld">
      <pc:chgData name="Silva Saulio" userId="edc11998-d785-4faf-8932-eadc27790f1f" providerId="ADAL" clId="{0F53E4AA-F4D0-534B-9059-432FC5EB7354}" dt="2023-08-09T07:46:19.384" v="0" actId="2696"/>
      <pc:docMkLst>
        <pc:docMk/>
      </pc:docMkLst>
      <pc:sldChg chg="del">
        <pc:chgData name="Silva Saulio" userId="edc11998-d785-4faf-8932-eadc27790f1f" providerId="ADAL" clId="{0F53E4AA-F4D0-534B-9059-432FC5EB7354}" dt="2023-08-09T07:46:19.384" v="0" actId="2696"/>
        <pc:sldMkLst>
          <pc:docMk/>
          <pc:sldMk cId="3855603886" sldId="31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D962D2-67EC-3E4F-BCC9-FDF225AE82B4}" type="doc">
      <dgm:prSet loTypeId="urn:microsoft.com/office/officeart/2005/8/layout/pyramid1" loCatId="" qsTypeId="urn:microsoft.com/office/officeart/2005/8/quickstyle/simple4" qsCatId="simple" csTypeId="urn:microsoft.com/office/officeart/2005/8/colors/colorful4" csCatId="colorful" phldr="1"/>
      <dgm:spPr/>
    </dgm:pt>
    <dgm:pt modelId="{7CA13264-B181-104B-B2C7-EF3C7BFD204F}">
      <dgm:prSet phldrT="[Teksti]" custT="1"/>
      <dgm:spPr/>
      <dgm:t>
        <a:bodyPr/>
        <a:lstStyle/>
        <a:p>
          <a:r>
            <a:rPr lang="fi-FI" sz="1600" b="1" dirty="0">
              <a:latin typeface="Montserrat" pitchFamily="2" charset="77"/>
            </a:rPr>
            <a:t>Itsensä </a:t>
          </a:r>
          <a:r>
            <a:rPr lang="fi-FI" sz="1600" b="1" dirty="0" err="1">
              <a:latin typeface="Montserrat" pitchFamily="2" charset="77"/>
            </a:rPr>
            <a:t>toteut-taminen</a:t>
          </a:r>
          <a:endParaRPr lang="fi-FI" sz="1600" b="1" dirty="0">
            <a:latin typeface="Montserrat" pitchFamily="2" charset="77"/>
          </a:endParaRPr>
        </a:p>
      </dgm:t>
    </dgm:pt>
    <dgm:pt modelId="{9FA278AB-EC84-2E40-B524-5F8FC500A44B}" type="parTrans" cxnId="{74C9C415-5E52-4B47-AB16-A292F029BDB0}">
      <dgm:prSet/>
      <dgm:spPr/>
      <dgm:t>
        <a:bodyPr/>
        <a:lstStyle/>
        <a:p>
          <a:endParaRPr lang="fi-FI" sz="4000" b="1">
            <a:latin typeface="Montserrat" pitchFamily="2" charset="77"/>
          </a:endParaRPr>
        </a:p>
      </dgm:t>
    </dgm:pt>
    <dgm:pt modelId="{8BFD1AA9-A6FF-B249-8002-5F6AD95B4FC0}" type="sibTrans" cxnId="{74C9C415-5E52-4B47-AB16-A292F029BDB0}">
      <dgm:prSet/>
      <dgm:spPr/>
      <dgm:t>
        <a:bodyPr/>
        <a:lstStyle/>
        <a:p>
          <a:endParaRPr lang="fi-FI" sz="4000" b="1">
            <a:latin typeface="Montserrat" pitchFamily="2" charset="77"/>
          </a:endParaRPr>
        </a:p>
      </dgm:t>
    </dgm:pt>
    <dgm:pt modelId="{61761892-CD8D-6D4A-AE5A-E221BD5CF058}">
      <dgm:prSet phldrT="[Teksti]" custT="1"/>
      <dgm:spPr/>
      <dgm:t>
        <a:bodyPr/>
        <a:lstStyle/>
        <a:p>
          <a:r>
            <a:rPr lang="fi-FI" sz="1600" b="1" dirty="0">
              <a:latin typeface="Montserrat" pitchFamily="2" charset="77"/>
            </a:rPr>
            <a:t>Itsetunto</a:t>
          </a:r>
        </a:p>
      </dgm:t>
    </dgm:pt>
    <dgm:pt modelId="{25D2E898-398E-AA4B-9ED0-561E2843A785}" type="parTrans" cxnId="{2B170E3C-657F-B64E-A508-E3089042BBE8}">
      <dgm:prSet/>
      <dgm:spPr/>
      <dgm:t>
        <a:bodyPr/>
        <a:lstStyle/>
        <a:p>
          <a:endParaRPr lang="fi-FI" sz="4000" b="1">
            <a:latin typeface="Montserrat" pitchFamily="2" charset="77"/>
          </a:endParaRPr>
        </a:p>
      </dgm:t>
    </dgm:pt>
    <dgm:pt modelId="{247D0F0C-7460-D44B-8478-66EE66B04714}" type="sibTrans" cxnId="{2B170E3C-657F-B64E-A508-E3089042BBE8}">
      <dgm:prSet/>
      <dgm:spPr/>
      <dgm:t>
        <a:bodyPr/>
        <a:lstStyle/>
        <a:p>
          <a:endParaRPr lang="fi-FI" sz="4000" b="1">
            <a:latin typeface="Montserrat" pitchFamily="2" charset="77"/>
          </a:endParaRPr>
        </a:p>
      </dgm:t>
    </dgm:pt>
    <dgm:pt modelId="{7A4C7E69-1DF4-794B-8982-DB173427DE98}">
      <dgm:prSet phldrT="[Teksti]" custT="1"/>
      <dgm:spPr/>
      <dgm:t>
        <a:bodyPr/>
        <a:lstStyle/>
        <a:p>
          <a:r>
            <a:rPr lang="fi-FI" sz="1600" b="1" dirty="0">
              <a:latin typeface="Montserrat" pitchFamily="2" charset="77"/>
            </a:rPr>
            <a:t>Yhteisöllisyys</a:t>
          </a:r>
        </a:p>
      </dgm:t>
    </dgm:pt>
    <dgm:pt modelId="{A56A69E4-3194-484E-9A97-3CF3C6013339}" type="parTrans" cxnId="{0A743773-DF9A-6247-9C26-933A6D1E0512}">
      <dgm:prSet/>
      <dgm:spPr/>
      <dgm:t>
        <a:bodyPr/>
        <a:lstStyle/>
        <a:p>
          <a:endParaRPr lang="fi-FI" sz="4000" b="1">
            <a:latin typeface="Montserrat" pitchFamily="2" charset="77"/>
          </a:endParaRPr>
        </a:p>
      </dgm:t>
    </dgm:pt>
    <dgm:pt modelId="{B77222C6-EE1F-674D-96BD-9DD97AE58AB0}" type="sibTrans" cxnId="{0A743773-DF9A-6247-9C26-933A6D1E0512}">
      <dgm:prSet/>
      <dgm:spPr/>
      <dgm:t>
        <a:bodyPr/>
        <a:lstStyle/>
        <a:p>
          <a:endParaRPr lang="fi-FI" sz="4000" b="1">
            <a:latin typeface="Montserrat" pitchFamily="2" charset="77"/>
          </a:endParaRPr>
        </a:p>
      </dgm:t>
    </dgm:pt>
    <dgm:pt modelId="{83E32BBC-CBF6-EB42-9A08-11250C117F5F}">
      <dgm:prSet custT="1"/>
      <dgm:spPr/>
      <dgm:t>
        <a:bodyPr/>
        <a:lstStyle/>
        <a:p>
          <a:r>
            <a:rPr lang="fi-FI" sz="1600" b="1" dirty="0">
              <a:latin typeface="Montserrat" pitchFamily="2" charset="77"/>
            </a:rPr>
            <a:t>Turvallisuus</a:t>
          </a:r>
        </a:p>
      </dgm:t>
    </dgm:pt>
    <dgm:pt modelId="{6BEA74CC-8F0A-5D48-ACF0-80FC8330BCC5}" type="parTrans" cxnId="{ED2F01E5-9A41-1C4C-AFCB-BBCD29DD0AED}">
      <dgm:prSet/>
      <dgm:spPr/>
      <dgm:t>
        <a:bodyPr/>
        <a:lstStyle/>
        <a:p>
          <a:endParaRPr lang="fi-FI" sz="4000" b="1">
            <a:latin typeface="Montserrat" pitchFamily="2" charset="77"/>
          </a:endParaRPr>
        </a:p>
      </dgm:t>
    </dgm:pt>
    <dgm:pt modelId="{C4B0BE9D-473D-F347-A9DE-D7C16C4CD1EC}" type="sibTrans" cxnId="{ED2F01E5-9A41-1C4C-AFCB-BBCD29DD0AED}">
      <dgm:prSet/>
      <dgm:spPr/>
      <dgm:t>
        <a:bodyPr/>
        <a:lstStyle/>
        <a:p>
          <a:endParaRPr lang="fi-FI" sz="4000" b="1">
            <a:latin typeface="Montserrat" pitchFamily="2" charset="77"/>
          </a:endParaRPr>
        </a:p>
      </dgm:t>
    </dgm:pt>
    <dgm:pt modelId="{A4558265-E77C-EC46-B9B9-D26EF5145FC5}">
      <dgm:prSet custT="1"/>
      <dgm:spPr/>
      <dgm:t>
        <a:bodyPr/>
        <a:lstStyle/>
        <a:p>
          <a:r>
            <a:rPr lang="fi-FI" sz="1600" b="1" dirty="0">
              <a:latin typeface="Montserrat" pitchFamily="2" charset="77"/>
            </a:rPr>
            <a:t>Fysiologia</a:t>
          </a:r>
        </a:p>
      </dgm:t>
    </dgm:pt>
    <dgm:pt modelId="{85ACCD41-8F4A-2841-9903-6E01627EA1CD}" type="parTrans" cxnId="{2F7D505D-28CA-4D43-AEB6-0FC1038EF127}">
      <dgm:prSet/>
      <dgm:spPr/>
      <dgm:t>
        <a:bodyPr/>
        <a:lstStyle/>
        <a:p>
          <a:endParaRPr lang="fi-FI" sz="4000" b="1">
            <a:latin typeface="Montserrat" pitchFamily="2" charset="77"/>
          </a:endParaRPr>
        </a:p>
      </dgm:t>
    </dgm:pt>
    <dgm:pt modelId="{A8DD606C-DF90-884D-AFD4-E22C8364CA2B}" type="sibTrans" cxnId="{2F7D505D-28CA-4D43-AEB6-0FC1038EF127}">
      <dgm:prSet/>
      <dgm:spPr/>
      <dgm:t>
        <a:bodyPr/>
        <a:lstStyle/>
        <a:p>
          <a:endParaRPr lang="fi-FI" sz="4000" b="1">
            <a:latin typeface="Montserrat" pitchFamily="2" charset="77"/>
          </a:endParaRPr>
        </a:p>
      </dgm:t>
    </dgm:pt>
    <dgm:pt modelId="{2D9F76C2-B190-F94E-8EDA-CCB74E5F7F34}" type="pres">
      <dgm:prSet presAssocID="{E0D962D2-67EC-3E4F-BCC9-FDF225AE82B4}" presName="Name0" presStyleCnt="0">
        <dgm:presLayoutVars>
          <dgm:dir/>
          <dgm:animLvl val="lvl"/>
          <dgm:resizeHandles val="exact"/>
        </dgm:presLayoutVars>
      </dgm:prSet>
      <dgm:spPr/>
    </dgm:pt>
    <dgm:pt modelId="{EA7E7AD0-CB01-0E47-8C98-ED5C84EFE4A9}" type="pres">
      <dgm:prSet presAssocID="{7CA13264-B181-104B-B2C7-EF3C7BFD204F}" presName="Name8" presStyleCnt="0"/>
      <dgm:spPr/>
    </dgm:pt>
    <dgm:pt modelId="{E018279A-8759-9947-83C6-7D235EE52786}" type="pres">
      <dgm:prSet presAssocID="{7CA13264-B181-104B-B2C7-EF3C7BFD204F}" presName="level" presStyleLbl="node1" presStyleIdx="0" presStyleCnt="5">
        <dgm:presLayoutVars>
          <dgm:chMax val="1"/>
          <dgm:bulletEnabled val="1"/>
        </dgm:presLayoutVars>
      </dgm:prSet>
      <dgm:spPr/>
    </dgm:pt>
    <dgm:pt modelId="{AB055BB1-ACA6-574A-9852-88635AFCD906}" type="pres">
      <dgm:prSet presAssocID="{7CA13264-B181-104B-B2C7-EF3C7BFD204F}" presName="levelTx" presStyleLbl="revTx" presStyleIdx="0" presStyleCnt="0">
        <dgm:presLayoutVars>
          <dgm:chMax val="1"/>
          <dgm:bulletEnabled val="1"/>
        </dgm:presLayoutVars>
      </dgm:prSet>
      <dgm:spPr/>
    </dgm:pt>
    <dgm:pt modelId="{D2C12EB9-E3EE-2747-83A6-FBC884E06589}" type="pres">
      <dgm:prSet presAssocID="{61761892-CD8D-6D4A-AE5A-E221BD5CF058}" presName="Name8" presStyleCnt="0"/>
      <dgm:spPr/>
    </dgm:pt>
    <dgm:pt modelId="{A66CC0C4-C6FA-8941-B62A-8EE411C3408B}" type="pres">
      <dgm:prSet presAssocID="{61761892-CD8D-6D4A-AE5A-E221BD5CF058}" presName="level" presStyleLbl="node1" presStyleIdx="1" presStyleCnt="5">
        <dgm:presLayoutVars>
          <dgm:chMax val="1"/>
          <dgm:bulletEnabled val="1"/>
        </dgm:presLayoutVars>
      </dgm:prSet>
      <dgm:spPr/>
    </dgm:pt>
    <dgm:pt modelId="{E99E5B0C-5ED9-7345-A67C-13DF30A8BCB1}" type="pres">
      <dgm:prSet presAssocID="{61761892-CD8D-6D4A-AE5A-E221BD5CF058}" presName="levelTx" presStyleLbl="revTx" presStyleIdx="0" presStyleCnt="0">
        <dgm:presLayoutVars>
          <dgm:chMax val="1"/>
          <dgm:bulletEnabled val="1"/>
        </dgm:presLayoutVars>
      </dgm:prSet>
      <dgm:spPr/>
    </dgm:pt>
    <dgm:pt modelId="{3EC64097-0005-D643-973B-050BD0FD87AB}" type="pres">
      <dgm:prSet presAssocID="{7A4C7E69-1DF4-794B-8982-DB173427DE98}" presName="Name8" presStyleCnt="0"/>
      <dgm:spPr/>
    </dgm:pt>
    <dgm:pt modelId="{F05BBE7E-1BD2-7D42-8C0A-0F38F87A5099}" type="pres">
      <dgm:prSet presAssocID="{7A4C7E69-1DF4-794B-8982-DB173427DE98}" presName="level" presStyleLbl="node1" presStyleIdx="2" presStyleCnt="5">
        <dgm:presLayoutVars>
          <dgm:chMax val="1"/>
          <dgm:bulletEnabled val="1"/>
        </dgm:presLayoutVars>
      </dgm:prSet>
      <dgm:spPr/>
    </dgm:pt>
    <dgm:pt modelId="{32625CD9-F167-7145-A565-CFE450381A70}" type="pres">
      <dgm:prSet presAssocID="{7A4C7E69-1DF4-794B-8982-DB173427DE98}" presName="levelTx" presStyleLbl="revTx" presStyleIdx="0" presStyleCnt="0">
        <dgm:presLayoutVars>
          <dgm:chMax val="1"/>
          <dgm:bulletEnabled val="1"/>
        </dgm:presLayoutVars>
      </dgm:prSet>
      <dgm:spPr/>
    </dgm:pt>
    <dgm:pt modelId="{61F39D8B-061B-D249-8CC0-C19F8C25A6F2}" type="pres">
      <dgm:prSet presAssocID="{83E32BBC-CBF6-EB42-9A08-11250C117F5F}" presName="Name8" presStyleCnt="0"/>
      <dgm:spPr/>
    </dgm:pt>
    <dgm:pt modelId="{69B3C35D-7383-254B-B7E9-84B65A3AEDA4}" type="pres">
      <dgm:prSet presAssocID="{83E32BBC-CBF6-EB42-9A08-11250C117F5F}" presName="level" presStyleLbl="node1" presStyleIdx="3" presStyleCnt="5">
        <dgm:presLayoutVars>
          <dgm:chMax val="1"/>
          <dgm:bulletEnabled val="1"/>
        </dgm:presLayoutVars>
      </dgm:prSet>
      <dgm:spPr/>
    </dgm:pt>
    <dgm:pt modelId="{FE971246-C2EB-E54A-A7DB-67AD5C705CE5}" type="pres">
      <dgm:prSet presAssocID="{83E32BBC-CBF6-EB42-9A08-11250C117F5F}" presName="levelTx" presStyleLbl="revTx" presStyleIdx="0" presStyleCnt="0">
        <dgm:presLayoutVars>
          <dgm:chMax val="1"/>
          <dgm:bulletEnabled val="1"/>
        </dgm:presLayoutVars>
      </dgm:prSet>
      <dgm:spPr/>
    </dgm:pt>
    <dgm:pt modelId="{13855F13-E8BA-9949-A7EB-121E09E4A4B8}" type="pres">
      <dgm:prSet presAssocID="{A4558265-E77C-EC46-B9B9-D26EF5145FC5}" presName="Name8" presStyleCnt="0"/>
      <dgm:spPr/>
    </dgm:pt>
    <dgm:pt modelId="{3561339E-8E22-4A44-AAD3-2730B798DAA4}" type="pres">
      <dgm:prSet presAssocID="{A4558265-E77C-EC46-B9B9-D26EF5145FC5}" presName="level" presStyleLbl="node1" presStyleIdx="4" presStyleCnt="5">
        <dgm:presLayoutVars>
          <dgm:chMax val="1"/>
          <dgm:bulletEnabled val="1"/>
        </dgm:presLayoutVars>
      </dgm:prSet>
      <dgm:spPr/>
    </dgm:pt>
    <dgm:pt modelId="{B0385356-9F8D-4B4C-80F2-1A945B88BF39}" type="pres">
      <dgm:prSet presAssocID="{A4558265-E77C-EC46-B9B9-D26EF5145FC5}" presName="levelTx" presStyleLbl="revTx" presStyleIdx="0" presStyleCnt="0">
        <dgm:presLayoutVars>
          <dgm:chMax val="1"/>
          <dgm:bulletEnabled val="1"/>
        </dgm:presLayoutVars>
      </dgm:prSet>
      <dgm:spPr/>
    </dgm:pt>
  </dgm:ptLst>
  <dgm:cxnLst>
    <dgm:cxn modelId="{D514870A-979C-DF44-BE86-435C31F4055F}" type="presOf" srcId="{E0D962D2-67EC-3E4F-BCC9-FDF225AE82B4}" destId="{2D9F76C2-B190-F94E-8EDA-CCB74E5F7F34}" srcOrd="0" destOrd="0" presId="urn:microsoft.com/office/officeart/2005/8/layout/pyramid1"/>
    <dgm:cxn modelId="{74C9C415-5E52-4B47-AB16-A292F029BDB0}" srcId="{E0D962D2-67EC-3E4F-BCC9-FDF225AE82B4}" destId="{7CA13264-B181-104B-B2C7-EF3C7BFD204F}" srcOrd="0" destOrd="0" parTransId="{9FA278AB-EC84-2E40-B524-5F8FC500A44B}" sibTransId="{8BFD1AA9-A6FF-B249-8002-5F6AD95B4FC0}"/>
    <dgm:cxn modelId="{8AB5891C-89AA-5049-AAFB-7040A9A5EF5C}" type="presOf" srcId="{7A4C7E69-1DF4-794B-8982-DB173427DE98}" destId="{32625CD9-F167-7145-A565-CFE450381A70}" srcOrd="1" destOrd="0" presId="urn:microsoft.com/office/officeart/2005/8/layout/pyramid1"/>
    <dgm:cxn modelId="{4F7A102C-A606-5946-A29B-58E28889DDE4}" type="presOf" srcId="{7CA13264-B181-104B-B2C7-EF3C7BFD204F}" destId="{E018279A-8759-9947-83C6-7D235EE52786}" srcOrd="0" destOrd="0" presId="urn:microsoft.com/office/officeart/2005/8/layout/pyramid1"/>
    <dgm:cxn modelId="{2B170E3C-657F-B64E-A508-E3089042BBE8}" srcId="{E0D962D2-67EC-3E4F-BCC9-FDF225AE82B4}" destId="{61761892-CD8D-6D4A-AE5A-E221BD5CF058}" srcOrd="1" destOrd="0" parTransId="{25D2E898-398E-AA4B-9ED0-561E2843A785}" sibTransId="{247D0F0C-7460-D44B-8478-66EE66B04714}"/>
    <dgm:cxn modelId="{58BB183E-3824-9842-8679-70880C69F71B}" type="presOf" srcId="{A4558265-E77C-EC46-B9B9-D26EF5145FC5}" destId="{B0385356-9F8D-4B4C-80F2-1A945B88BF39}" srcOrd="1" destOrd="0" presId="urn:microsoft.com/office/officeart/2005/8/layout/pyramid1"/>
    <dgm:cxn modelId="{45D0A143-8E84-D245-AF96-D0B262DF3A4E}" type="presOf" srcId="{83E32BBC-CBF6-EB42-9A08-11250C117F5F}" destId="{FE971246-C2EB-E54A-A7DB-67AD5C705CE5}" srcOrd="1" destOrd="0" presId="urn:microsoft.com/office/officeart/2005/8/layout/pyramid1"/>
    <dgm:cxn modelId="{F7E8EA52-1107-164C-889D-96FBAA184A83}" type="presOf" srcId="{7A4C7E69-1DF4-794B-8982-DB173427DE98}" destId="{F05BBE7E-1BD2-7D42-8C0A-0F38F87A5099}" srcOrd="0" destOrd="0" presId="urn:microsoft.com/office/officeart/2005/8/layout/pyramid1"/>
    <dgm:cxn modelId="{2F7D505D-28CA-4D43-AEB6-0FC1038EF127}" srcId="{E0D962D2-67EC-3E4F-BCC9-FDF225AE82B4}" destId="{A4558265-E77C-EC46-B9B9-D26EF5145FC5}" srcOrd="4" destOrd="0" parTransId="{85ACCD41-8F4A-2841-9903-6E01627EA1CD}" sibTransId="{A8DD606C-DF90-884D-AFD4-E22C8364CA2B}"/>
    <dgm:cxn modelId="{0A743773-DF9A-6247-9C26-933A6D1E0512}" srcId="{E0D962D2-67EC-3E4F-BCC9-FDF225AE82B4}" destId="{7A4C7E69-1DF4-794B-8982-DB173427DE98}" srcOrd="2" destOrd="0" parTransId="{A56A69E4-3194-484E-9A97-3CF3C6013339}" sibTransId="{B77222C6-EE1F-674D-96BD-9DD97AE58AB0}"/>
    <dgm:cxn modelId="{B0490A7A-64F6-374B-9CBD-0F2A04CB8D57}" type="presOf" srcId="{7CA13264-B181-104B-B2C7-EF3C7BFD204F}" destId="{AB055BB1-ACA6-574A-9852-88635AFCD906}" srcOrd="1" destOrd="0" presId="urn:microsoft.com/office/officeart/2005/8/layout/pyramid1"/>
    <dgm:cxn modelId="{40C86184-ADC6-6C40-B67F-A79EAB2E3A38}" type="presOf" srcId="{61761892-CD8D-6D4A-AE5A-E221BD5CF058}" destId="{A66CC0C4-C6FA-8941-B62A-8EE411C3408B}" srcOrd="0" destOrd="0" presId="urn:microsoft.com/office/officeart/2005/8/layout/pyramid1"/>
    <dgm:cxn modelId="{9632FE96-A538-614F-96CE-906A9D83A504}" type="presOf" srcId="{83E32BBC-CBF6-EB42-9A08-11250C117F5F}" destId="{69B3C35D-7383-254B-B7E9-84B65A3AEDA4}" srcOrd="0" destOrd="0" presId="urn:microsoft.com/office/officeart/2005/8/layout/pyramid1"/>
    <dgm:cxn modelId="{BE3928BD-2D0A-CC47-A353-623067575C50}" type="presOf" srcId="{A4558265-E77C-EC46-B9B9-D26EF5145FC5}" destId="{3561339E-8E22-4A44-AAD3-2730B798DAA4}" srcOrd="0" destOrd="0" presId="urn:microsoft.com/office/officeart/2005/8/layout/pyramid1"/>
    <dgm:cxn modelId="{CE39CDC5-4DD3-9645-8C35-133C7E3CE058}" type="presOf" srcId="{61761892-CD8D-6D4A-AE5A-E221BD5CF058}" destId="{E99E5B0C-5ED9-7345-A67C-13DF30A8BCB1}" srcOrd="1" destOrd="0" presId="urn:microsoft.com/office/officeart/2005/8/layout/pyramid1"/>
    <dgm:cxn modelId="{ED2F01E5-9A41-1C4C-AFCB-BBCD29DD0AED}" srcId="{E0D962D2-67EC-3E4F-BCC9-FDF225AE82B4}" destId="{83E32BBC-CBF6-EB42-9A08-11250C117F5F}" srcOrd="3" destOrd="0" parTransId="{6BEA74CC-8F0A-5D48-ACF0-80FC8330BCC5}" sibTransId="{C4B0BE9D-473D-F347-A9DE-D7C16C4CD1EC}"/>
    <dgm:cxn modelId="{93B7D9A9-0139-B247-B8F4-700A9E3B7D8F}" type="presParOf" srcId="{2D9F76C2-B190-F94E-8EDA-CCB74E5F7F34}" destId="{EA7E7AD0-CB01-0E47-8C98-ED5C84EFE4A9}" srcOrd="0" destOrd="0" presId="urn:microsoft.com/office/officeart/2005/8/layout/pyramid1"/>
    <dgm:cxn modelId="{338B68D3-D77C-BC44-808B-F1C889F30CF0}" type="presParOf" srcId="{EA7E7AD0-CB01-0E47-8C98-ED5C84EFE4A9}" destId="{E018279A-8759-9947-83C6-7D235EE52786}" srcOrd="0" destOrd="0" presId="urn:microsoft.com/office/officeart/2005/8/layout/pyramid1"/>
    <dgm:cxn modelId="{CB016B2B-C409-324D-8E41-DB8F7BC4BE47}" type="presParOf" srcId="{EA7E7AD0-CB01-0E47-8C98-ED5C84EFE4A9}" destId="{AB055BB1-ACA6-574A-9852-88635AFCD906}" srcOrd="1" destOrd="0" presId="urn:microsoft.com/office/officeart/2005/8/layout/pyramid1"/>
    <dgm:cxn modelId="{D038ED7F-3DDA-BA48-8D3C-99B5438CA1A6}" type="presParOf" srcId="{2D9F76C2-B190-F94E-8EDA-CCB74E5F7F34}" destId="{D2C12EB9-E3EE-2747-83A6-FBC884E06589}" srcOrd="1" destOrd="0" presId="urn:microsoft.com/office/officeart/2005/8/layout/pyramid1"/>
    <dgm:cxn modelId="{BA7EC4B2-D2AA-D743-84BC-946A44EB83D3}" type="presParOf" srcId="{D2C12EB9-E3EE-2747-83A6-FBC884E06589}" destId="{A66CC0C4-C6FA-8941-B62A-8EE411C3408B}" srcOrd="0" destOrd="0" presId="urn:microsoft.com/office/officeart/2005/8/layout/pyramid1"/>
    <dgm:cxn modelId="{C06638F0-D3E1-0047-AC64-30EB26AF5E96}" type="presParOf" srcId="{D2C12EB9-E3EE-2747-83A6-FBC884E06589}" destId="{E99E5B0C-5ED9-7345-A67C-13DF30A8BCB1}" srcOrd="1" destOrd="0" presId="urn:microsoft.com/office/officeart/2005/8/layout/pyramid1"/>
    <dgm:cxn modelId="{744E133D-B42E-F445-A6D5-5467A86B8CAF}" type="presParOf" srcId="{2D9F76C2-B190-F94E-8EDA-CCB74E5F7F34}" destId="{3EC64097-0005-D643-973B-050BD0FD87AB}" srcOrd="2" destOrd="0" presId="urn:microsoft.com/office/officeart/2005/8/layout/pyramid1"/>
    <dgm:cxn modelId="{D8E10274-CE92-144F-B168-F39D96B04E94}" type="presParOf" srcId="{3EC64097-0005-D643-973B-050BD0FD87AB}" destId="{F05BBE7E-1BD2-7D42-8C0A-0F38F87A5099}" srcOrd="0" destOrd="0" presId="urn:microsoft.com/office/officeart/2005/8/layout/pyramid1"/>
    <dgm:cxn modelId="{F1ACC1BB-635B-B94E-A8AB-49A733128345}" type="presParOf" srcId="{3EC64097-0005-D643-973B-050BD0FD87AB}" destId="{32625CD9-F167-7145-A565-CFE450381A70}" srcOrd="1" destOrd="0" presId="urn:microsoft.com/office/officeart/2005/8/layout/pyramid1"/>
    <dgm:cxn modelId="{2298AE62-840A-2640-806F-10F4A76355F2}" type="presParOf" srcId="{2D9F76C2-B190-F94E-8EDA-CCB74E5F7F34}" destId="{61F39D8B-061B-D249-8CC0-C19F8C25A6F2}" srcOrd="3" destOrd="0" presId="urn:microsoft.com/office/officeart/2005/8/layout/pyramid1"/>
    <dgm:cxn modelId="{A4591D07-0E77-714D-A3B5-954587CDF919}" type="presParOf" srcId="{61F39D8B-061B-D249-8CC0-C19F8C25A6F2}" destId="{69B3C35D-7383-254B-B7E9-84B65A3AEDA4}" srcOrd="0" destOrd="0" presId="urn:microsoft.com/office/officeart/2005/8/layout/pyramid1"/>
    <dgm:cxn modelId="{3E3DB74B-0540-1A47-9610-FF9AA6BE1D81}" type="presParOf" srcId="{61F39D8B-061B-D249-8CC0-C19F8C25A6F2}" destId="{FE971246-C2EB-E54A-A7DB-67AD5C705CE5}" srcOrd="1" destOrd="0" presId="urn:microsoft.com/office/officeart/2005/8/layout/pyramid1"/>
    <dgm:cxn modelId="{91CB06A4-EFBD-C24D-A23C-B910024322A3}" type="presParOf" srcId="{2D9F76C2-B190-F94E-8EDA-CCB74E5F7F34}" destId="{13855F13-E8BA-9949-A7EB-121E09E4A4B8}" srcOrd="4" destOrd="0" presId="urn:microsoft.com/office/officeart/2005/8/layout/pyramid1"/>
    <dgm:cxn modelId="{3C7611A5-E91F-5B40-9BC3-45CC36D57546}" type="presParOf" srcId="{13855F13-E8BA-9949-A7EB-121E09E4A4B8}" destId="{3561339E-8E22-4A44-AAD3-2730B798DAA4}" srcOrd="0" destOrd="0" presId="urn:microsoft.com/office/officeart/2005/8/layout/pyramid1"/>
    <dgm:cxn modelId="{7919D3E4-32F5-334C-B1AA-358512448E31}" type="presParOf" srcId="{13855F13-E8BA-9949-A7EB-121E09E4A4B8}" destId="{B0385356-9F8D-4B4C-80F2-1A945B88BF39}"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18279A-8759-9947-83C6-7D235EE52786}">
      <dsp:nvSpPr>
        <dsp:cNvPr id="0" name=""/>
        <dsp:cNvSpPr/>
      </dsp:nvSpPr>
      <dsp:spPr>
        <a:xfrm>
          <a:off x="2062480" y="0"/>
          <a:ext cx="1031240" cy="880534"/>
        </a:xfrm>
        <a:prstGeom prst="trapezoid">
          <a:avLst>
            <a:gd name="adj" fmla="val 58558"/>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latin typeface="Montserrat" pitchFamily="2" charset="77"/>
            </a:rPr>
            <a:t>Itsensä </a:t>
          </a:r>
          <a:r>
            <a:rPr lang="fi-FI" sz="1600" b="1" kern="1200" dirty="0" err="1">
              <a:latin typeface="Montserrat" pitchFamily="2" charset="77"/>
            </a:rPr>
            <a:t>toteut-taminen</a:t>
          </a:r>
          <a:endParaRPr lang="fi-FI" sz="1600" b="1" kern="1200" dirty="0">
            <a:latin typeface="Montserrat" pitchFamily="2" charset="77"/>
          </a:endParaRPr>
        </a:p>
      </dsp:txBody>
      <dsp:txXfrm>
        <a:off x="2062480" y="0"/>
        <a:ext cx="1031240" cy="880534"/>
      </dsp:txXfrm>
    </dsp:sp>
    <dsp:sp modelId="{A66CC0C4-C6FA-8941-B62A-8EE411C3408B}">
      <dsp:nvSpPr>
        <dsp:cNvPr id="0" name=""/>
        <dsp:cNvSpPr/>
      </dsp:nvSpPr>
      <dsp:spPr>
        <a:xfrm>
          <a:off x="1546860" y="880534"/>
          <a:ext cx="2062480" cy="880534"/>
        </a:xfrm>
        <a:prstGeom prst="trapezoid">
          <a:avLst>
            <a:gd name="adj" fmla="val 58558"/>
          </a:avLst>
        </a:prstGeom>
        <a:gradFill rotWithShape="0">
          <a:gsLst>
            <a:gs pos="0">
              <a:schemeClr val="accent4">
                <a:hueOff val="775720"/>
                <a:satOff val="-4182"/>
                <a:lumOff val="7598"/>
                <a:alphaOff val="0"/>
                <a:satMod val="103000"/>
                <a:lumMod val="102000"/>
                <a:tint val="94000"/>
              </a:schemeClr>
            </a:gs>
            <a:gs pos="50000">
              <a:schemeClr val="accent4">
                <a:hueOff val="775720"/>
                <a:satOff val="-4182"/>
                <a:lumOff val="7598"/>
                <a:alphaOff val="0"/>
                <a:satMod val="110000"/>
                <a:lumMod val="100000"/>
                <a:shade val="100000"/>
              </a:schemeClr>
            </a:gs>
            <a:gs pos="100000">
              <a:schemeClr val="accent4">
                <a:hueOff val="775720"/>
                <a:satOff val="-4182"/>
                <a:lumOff val="759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latin typeface="Montserrat" pitchFamily="2" charset="77"/>
            </a:rPr>
            <a:t>Itsetunto</a:t>
          </a:r>
        </a:p>
      </dsp:txBody>
      <dsp:txXfrm>
        <a:off x="1907794" y="880534"/>
        <a:ext cx="1340611" cy="880534"/>
      </dsp:txXfrm>
    </dsp:sp>
    <dsp:sp modelId="{F05BBE7E-1BD2-7D42-8C0A-0F38F87A5099}">
      <dsp:nvSpPr>
        <dsp:cNvPr id="0" name=""/>
        <dsp:cNvSpPr/>
      </dsp:nvSpPr>
      <dsp:spPr>
        <a:xfrm>
          <a:off x="1031240" y="1761068"/>
          <a:ext cx="3093719" cy="880534"/>
        </a:xfrm>
        <a:prstGeom prst="trapezoid">
          <a:avLst>
            <a:gd name="adj" fmla="val 58558"/>
          </a:avLst>
        </a:prstGeom>
        <a:gradFill rotWithShape="0">
          <a:gsLst>
            <a:gs pos="0">
              <a:schemeClr val="accent4">
                <a:hueOff val="1551439"/>
                <a:satOff val="-8364"/>
                <a:lumOff val="15196"/>
                <a:alphaOff val="0"/>
                <a:satMod val="103000"/>
                <a:lumMod val="102000"/>
                <a:tint val="94000"/>
              </a:schemeClr>
            </a:gs>
            <a:gs pos="50000">
              <a:schemeClr val="accent4">
                <a:hueOff val="1551439"/>
                <a:satOff val="-8364"/>
                <a:lumOff val="15196"/>
                <a:alphaOff val="0"/>
                <a:satMod val="110000"/>
                <a:lumMod val="100000"/>
                <a:shade val="100000"/>
              </a:schemeClr>
            </a:gs>
            <a:gs pos="100000">
              <a:schemeClr val="accent4">
                <a:hueOff val="1551439"/>
                <a:satOff val="-8364"/>
                <a:lumOff val="1519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latin typeface="Montserrat" pitchFamily="2" charset="77"/>
            </a:rPr>
            <a:t>Yhteisöllisyys</a:t>
          </a:r>
        </a:p>
      </dsp:txBody>
      <dsp:txXfrm>
        <a:off x="1572641" y="1761068"/>
        <a:ext cx="2010918" cy="880534"/>
      </dsp:txXfrm>
    </dsp:sp>
    <dsp:sp modelId="{69B3C35D-7383-254B-B7E9-84B65A3AEDA4}">
      <dsp:nvSpPr>
        <dsp:cNvPr id="0" name=""/>
        <dsp:cNvSpPr/>
      </dsp:nvSpPr>
      <dsp:spPr>
        <a:xfrm>
          <a:off x="515620" y="2641603"/>
          <a:ext cx="4124960" cy="880534"/>
        </a:xfrm>
        <a:prstGeom prst="trapezoid">
          <a:avLst>
            <a:gd name="adj" fmla="val 58558"/>
          </a:avLst>
        </a:prstGeom>
        <a:gradFill rotWithShape="0">
          <a:gsLst>
            <a:gs pos="0">
              <a:schemeClr val="accent4">
                <a:hueOff val="2327159"/>
                <a:satOff val="-12546"/>
                <a:lumOff val="22794"/>
                <a:alphaOff val="0"/>
                <a:satMod val="103000"/>
                <a:lumMod val="102000"/>
                <a:tint val="94000"/>
              </a:schemeClr>
            </a:gs>
            <a:gs pos="50000">
              <a:schemeClr val="accent4">
                <a:hueOff val="2327159"/>
                <a:satOff val="-12546"/>
                <a:lumOff val="22794"/>
                <a:alphaOff val="0"/>
                <a:satMod val="110000"/>
                <a:lumMod val="100000"/>
                <a:shade val="100000"/>
              </a:schemeClr>
            </a:gs>
            <a:gs pos="100000">
              <a:schemeClr val="accent4">
                <a:hueOff val="2327159"/>
                <a:satOff val="-12546"/>
                <a:lumOff val="2279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latin typeface="Montserrat" pitchFamily="2" charset="77"/>
            </a:rPr>
            <a:t>Turvallisuus</a:t>
          </a:r>
        </a:p>
      </dsp:txBody>
      <dsp:txXfrm>
        <a:off x="1237488" y="2641603"/>
        <a:ext cx="2681223" cy="880534"/>
      </dsp:txXfrm>
    </dsp:sp>
    <dsp:sp modelId="{3561339E-8E22-4A44-AAD3-2730B798DAA4}">
      <dsp:nvSpPr>
        <dsp:cNvPr id="0" name=""/>
        <dsp:cNvSpPr/>
      </dsp:nvSpPr>
      <dsp:spPr>
        <a:xfrm>
          <a:off x="0" y="3522137"/>
          <a:ext cx="5156200" cy="880534"/>
        </a:xfrm>
        <a:prstGeom prst="trapezoid">
          <a:avLst>
            <a:gd name="adj" fmla="val 58558"/>
          </a:avLst>
        </a:prstGeom>
        <a:gradFill rotWithShape="0">
          <a:gsLst>
            <a:gs pos="0">
              <a:schemeClr val="accent4">
                <a:hueOff val="3102879"/>
                <a:satOff val="-16728"/>
                <a:lumOff val="30392"/>
                <a:alphaOff val="0"/>
                <a:satMod val="103000"/>
                <a:lumMod val="102000"/>
                <a:tint val="94000"/>
              </a:schemeClr>
            </a:gs>
            <a:gs pos="50000">
              <a:schemeClr val="accent4">
                <a:hueOff val="3102879"/>
                <a:satOff val="-16728"/>
                <a:lumOff val="30392"/>
                <a:alphaOff val="0"/>
                <a:satMod val="110000"/>
                <a:lumMod val="100000"/>
                <a:shade val="100000"/>
              </a:schemeClr>
            </a:gs>
            <a:gs pos="100000">
              <a:schemeClr val="accent4">
                <a:hueOff val="3102879"/>
                <a:satOff val="-16728"/>
                <a:lumOff val="3039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latin typeface="Montserrat" pitchFamily="2" charset="77"/>
            </a:rPr>
            <a:t>Fysiologia</a:t>
          </a:r>
        </a:p>
      </dsp:txBody>
      <dsp:txXfrm>
        <a:off x="902335" y="3522137"/>
        <a:ext cx="3351530" cy="88053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09/08/2023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ekkafreese.com/psykologinen-turvallisuu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ekkafreese.com/psykologinen-turvallisuu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2</a:t>
            </a:fld>
            <a:endParaRPr lang="en-GB"/>
          </a:p>
        </p:txBody>
      </p:sp>
    </p:spTree>
    <p:extLst>
      <p:ext uri="{BB962C8B-B14F-4D97-AF65-F5344CB8AC3E}">
        <p14:creationId xmlns:p14="http://schemas.microsoft.com/office/powerpoint/2010/main" val="2168052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sz="1800" b="0" i="0" strike="noStrike" cap="none" spc="0" baseline="0" dirty="0">
              <a:solidFill>
                <a:srgbClr val="000000"/>
              </a:solidFill>
              <a:effectLst/>
              <a:latin typeface="Calibri"/>
              <a:ea typeface="Calibri"/>
              <a:cs typeface="Calibri"/>
            </a:endParaRP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4</a:t>
            </a:fld>
            <a:endParaRPr lang="en-GB"/>
          </a:p>
        </p:txBody>
      </p:sp>
    </p:spTree>
    <p:extLst>
      <p:ext uri="{BB962C8B-B14F-4D97-AF65-F5344CB8AC3E}">
        <p14:creationId xmlns:p14="http://schemas.microsoft.com/office/powerpoint/2010/main" val="1216400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strike="noStrike" cap="none" spc="0" baseline="0" dirty="0">
                <a:solidFill>
                  <a:srgbClr val="000000"/>
                </a:solidFill>
                <a:effectLst/>
                <a:latin typeface="Montserrat"/>
                <a:ea typeface="Montserrat"/>
                <a:cs typeface="Montserrat"/>
              </a:rPr>
              <a:t>Aloitamme tutkimalla Maslowin tarvehierarkiaa, jonka mukaan tietyt perustarpeet on tyydytettävä ennen kuin voi saavuttaa enempää.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strike="noStrike" cap="none" spc="0" baseline="0" dirty="0">
                <a:solidFill>
                  <a:srgbClr val="000000"/>
                </a:solidFill>
                <a:effectLst/>
                <a:latin typeface="Montserrat"/>
                <a:ea typeface="Montserrat"/>
                <a:cs typeface="Montserrat"/>
              </a:rPr>
              <a:t>On ensin tyydytettävä ensisijaiset fysiologiset tarpeet kuten ruoka, vesi, lämpö ja uni. Niiden jälkeen tulee </a:t>
            </a:r>
            <a:r>
              <a:rPr lang="fi-FI" sz="1200" b="1" i="0" strike="noStrike" cap="none" spc="0" baseline="0" dirty="0">
                <a:solidFill>
                  <a:srgbClr val="000000"/>
                </a:solidFill>
                <a:effectLst/>
                <a:latin typeface="Montserrat"/>
                <a:ea typeface="Montserrat"/>
                <a:cs typeface="Montserrat"/>
              </a:rPr>
              <a:t>turvallisuus</a:t>
            </a:r>
            <a:r>
              <a:rPr lang="fi-FI" sz="1200" b="0" i="0" strike="noStrike" cap="none" spc="0" baseline="0" dirty="0">
                <a:solidFill>
                  <a:srgbClr val="000000"/>
                </a:solidFill>
                <a:effectLst/>
                <a:latin typeface="Montserrat"/>
                <a:ea typeface="Montserrat"/>
                <a:cs typeface="Montserrat"/>
              </a:rPr>
              <a:t>. Seuraavina tulevat </a:t>
            </a:r>
            <a:r>
              <a:rPr lang="fi-FI" sz="1200" b="1" i="0" strike="noStrike" cap="none" spc="0" baseline="0" dirty="0">
                <a:solidFill>
                  <a:srgbClr val="000000"/>
                </a:solidFill>
                <a:effectLst/>
                <a:latin typeface="Montserrat"/>
                <a:ea typeface="Montserrat"/>
                <a:cs typeface="Montserrat"/>
              </a:rPr>
              <a:t>psykologiset tarpeet kuten yhteisöllisyys ja joukkoon kuuluminen</a:t>
            </a:r>
            <a:r>
              <a:rPr lang="fi-FI" sz="1200" b="0" i="0" strike="noStrike" cap="none" spc="0" baseline="0" dirty="0">
                <a:solidFill>
                  <a:srgbClr val="000000"/>
                </a:solidFill>
                <a:effectLst/>
                <a:latin typeface="Montserrat"/>
                <a:ea typeface="Montserrat"/>
                <a:cs typeface="Montserra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strike="noStrike" cap="none" spc="0" baseline="0" dirty="0">
                <a:solidFill>
                  <a:srgbClr val="000000"/>
                </a:solidFill>
                <a:effectLst/>
                <a:latin typeface="Montserrat"/>
                <a:ea typeface="Montserrat"/>
                <a:cs typeface="Montserrat"/>
              </a:rPr>
              <a:t>Vasta kun nämä perustarpeet on tyydytetty voimme saavuttaa täyden potentiaalimme.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0" i="0" strike="noStrike" cap="none" spc="0" baseline="0" dirty="0">
              <a:solidFill>
                <a:srgbClr val="000000"/>
              </a:solidFill>
              <a:effectLst/>
              <a:latin typeface="Montserrat"/>
              <a:ea typeface="Montserrat"/>
              <a:cs typeface="Montserrat"/>
            </a:endParaRPr>
          </a:p>
          <a:p>
            <a:endParaRPr lang="en-US" dirty="0" err="1">
              <a:cs typeface="Calibri"/>
            </a:endParaRP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5</a:t>
            </a:fld>
            <a:endParaRPr lang="en-GB"/>
          </a:p>
        </p:txBody>
      </p:sp>
    </p:spTree>
    <p:extLst>
      <p:ext uri="{BB962C8B-B14F-4D97-AF65-F5344CB8AC3E}">
        <p14:creationId xmlns:p14="http://schemas.microsoft.com/office/powerpoint/2010/main" val="4039279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r>
              <a:rPr lang="fi-FI" sz="1800" b="0" i="0" strike="noStrike" cap="none" spc="0" baseline="0">
                <a:solidFill>
                  <a:srgbClr val="000000"/>
                </a:solidFill>
                <a:effectLst/>
                <a:latin typeface="Calibri"/>
                <a:ea typeface="Calibri"/>
                <a:cs typeface="Calibri"/>
              </a:rPr>
              <a:t>Se, että ryhmän jäsenet tuntevat psykologista turvallisuutta on edellytys ja pohja hyvältä tuntuvalle vuorovaikutukselle. Yksilötasolla psykologinen turvallisuus määritellään </a:t>
            </a:r>
            <a:r>
              <a:rPr lang="fi-FI" sz="1800" b="0" i="1" strike="noStrike" cap="none" spc="0" baseline="0">
                <a:solidFill>
                  <a:srgbClr val="000000"/>
                </a:solidFill>
                <a:effectLst/>
                <a:latin typeface="Calibri"/>
                <a:ea typeface="Calibri"/>
                <a:cs typeface="Calibri"/>
              </a:rPr>
              <a:t>”kun henkilö kokee voivansa olla oma itsensä pelkäämättä kielteisiä seurauksia minäkuvalleen tai asemalleen yhteisössä”</a:t>
            </a:r>
            <a:r>
              <a:rPr lang="fi-FI" sz="1800" b="0" i="0" strike="noStrike" cap="none" spc="0" baseline="0">
                <a:solidFill>
                  <a:srgbClr val="000000"/>
                </a:solidFill>
                <a:effectLst/>
                <a:latin typeface="Calibri"/>
                <a:ea typeface="Calibri"/>
                <a:cs typeface="Calibri"/>
              </a:rPr>
              <a:t>(Kahn 1990). Ryhmätasolla sen voi määritellä vaikkapa ”yhteiseksi vakaumukseksi siitä, että ryhmässä on turvallista ottaa ihmisten välisiä riskejä” (Edmondson, 1999). Psykologista turvallisuutta voidaan rakentaa monin tavoin ja ryhmän ohjaajalla on mahdollisuus myötävaikuttaa psykologisen turvallisuuden syntymiseen. Voit lukea lisää psykologisesta turvallisuudesta ilmiönä sekä siitä, miten voit luoda turvallisen ilmapiirin ja vaikuttaa psykologiseen turvallisuuteen ryhmässä täällä</a:t>
            </a:r>
            <a:r>
              <a:rPr lang="fi-FI" sz="1800" b="1" i="0" strike="noStrike" cap="none" spc="0" baseline="0">
                <a:solidFill>
                  <a:srgbClr val="000000"/>
                </a:solidFill>
                <a:effectLst/>
                <a:latin typeface="Calibri"/>
                <a:ea typeface="Calibri"/>
                <a:cs typeface="Calibri"/>
              </a:rPr>
              <a:t>: </a:t>
            </a:r>
            <a:r>
              <a:rPr lang="fi-FI" sz="1800" b="0" i="0" u="sng" strike="noStrike" cap="none" spc="0" baseline="0">
                <a:solidFill>
                  <a:srgbClr val="000000"/>
                </a:solidFill>
                <a:effectLst/>
                <a:uFill>
                  <a:solidFill>
                    <a:srgbClr val="000000"/>
                  </a:solidFill>
                </a:uFill>
                <a:latin typeface="Calibri"/>
                <a:ea typeface="Calibri"/>
                <a:cs typeface="Calibri"/>
                <a:hlinkClick r:id="rId3" history="0"/>
              </a:rPr>
              <a:t>https://pekkafreese.com/psykologinen-turvallisuus/</a:t>
            </a:r>
          </a:p>
          <a:p>
            <a:endParaRPr lang="sv-SE"/>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6</a:t>
            </a:fld>
            <a:endParaRPr lang="en-GB"/>
          </a:p>
        </p:txBody>
      </p:sp>
    </p:spTree>
    <p:extLst>
      <p:ext uri="{BB962C8B-B14F-4D97-AF65-F5344CB8AC3E}">
        <p14:creationId xmlns:p14="http://schemas.microsoft.com/office/powerpoint/2010/main" val="3538632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just"/>
            <a:r>
              <a:rPr lang="fi-FI" sz="1800" b="0" i="0" strike="noStrike" cap="none" spc="0" baseline="0">
                <a:solidFill>
                  <a:srgbClr val="000000"/>
                </a:solidFill>
                <a:effectLst/>
                <a:latin typeface="Calibri"/>
                <a:ea typeface="Calibri"/>
                <a:cs typeface="Calibri"/>
              </a:rPr>
              <a:t>Se, että ryhmän jäsenet tuntevat psykologista turvallisuutta on edellytys ja pohja hyvältä tuntuvalle vuorovaikutukselle. Yksilötasolla psykologinen turvallisuus määritellään </a:t>
            </a:r>
            <a:r>
              <a:rPr lang="fi-FI" sz="1800" b="0" i="1" strike="noStrike" cap="none" spc="0" baseline="0">
                <a:solidFill>
                  <a:srgbClr val="000000"/>
                </a:solidFill>
                <a:effectLst/>
                <a:latin typeface="Calibri"/>
                <a:ea typeface="Calibri"/>
                <a:cs typeface="Calibri"/>
              </a:rPr>
              <a:t>”kun henkilö kokee voivansa olla oma itsensä pelkäämättä kielteisiä seurauksia minäkuvalleen tai asemalleen yhteisössä”</a:t>
            </a:r>
            <a:r>
              <a:rPr lang="fi-FI" sz="1800" b="0" i="0" strike="noStrike" cap="none" spc="0" baseline="0">
                <a:solidFill>
                  <a:srgbClr val="000000"/>
                </a:solidFill>
                <a:effectLst/>
                <a:latin typeface="Calibri"/>
                <a:ea typeface="Calibri"/>
                <a:cs typeface="Calibri"/>
              </a:rPr>
              <a:t>(Kahn 1990). Ryhmätasolla sen voi määritellä vaikkapa ”yhteiseksi vakaumukseksi siitä, että ryhmässä on turvallista ottaa ihmisten välisiä riskejä” (Edmondson, 1999). Psykologista turvallisuutta voidaan rakentaa monin tavoin ja ryhmän ohjaajalla on mahdollisuus myötävaikuttaa psykologisen turvallisuuden syntymiseen. Voit lukea lisää psykologisesta turvallisuudesta ilmiönä sekä siitä, miten voit luoda turvallisen ilmapiirin ja vaikuttaa psykologiseen turvallisuuteen ryhmässä täällä</a:t>
            </a:r>
            <a:r>
              <a:rPr lang="fi-FI" sz="1800" b="1" i="0" strike="noStrike" cap="none" spc="0" baseline="0">
                <a:solidFill>
                  <a:srgbClr val="000000"/>
                </a:solidFill>
                <a:effectLst/>
                <a:latin typeface="Calibri"/>
                <a:ea typeface="Calibri"/>
                <a:cs typeface="Calibri"/>
              </a:rPr>
              <a:t>: </a:t>
            </a:r>
            <a:r>
              <a:rPr lang="fi-FI" sz="1800" b="0" i="0" u="sng" strike="noStrike" cap="none" spc="0" baseline="0">
                <a:solidFill>
                  <a:srgbClr val="000000"/>
                </a:solidFill>
                <a:effectLst/>
                <a:uFill>
                  <a:solidFill>
                    <a:srgbClr val="000000"/>
                  </a:solidFill>
                </a:uFill>
                <a:latin typeface="Calibri"/>
                <a:ea typeface="Calibri"/>
                <a:cs typeface="Calibri"/>
                <a:hlinkClick r:id="rId3" history="0"/>
              </a:rPr>
              <a:t>https://pekkafreese.com/psykologinen-turvallisuus/</a:t>
            </a:r>
          </a:p>
          <a:p>
            <a:endParaRPr lang="sv-SE"/>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7</a:t>
            </a:fld>
            <a:endParaRPr lang="en-GB"/>
          </a:p>
        </p:txBody>
      </p:sp>
    </p:spTree>
    <p:extLst>
      <p:ext uri="{BB962C8B-B14F-4D97-AF65-F5344CB8AC3E}">
        <p14:creationId xmlns:p14="http://schemas.microsoft.com/office/powerpoint/2010/main" val="2212723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b="0" i="0" strike="noStrike" cap="none" spc="0" baseline="0">
                <a:solidFill>
                  <a:srgbClr val="000000"/>
                </a:solidFill>
                <a:effectLst/>
                <a:latin typeface="Calibri"/>
                <a:ea typeface="Calibri"/>
                <a:cs typeface="Calibri"/>
              </a:rPr>
              <a:t>Kun toimenpiteet esitellään ryhmälle, on tärkeää viestiä siitä, mikä hyöty ja teho niillä voi olla ryhmään. Jos rutiinit tai teot otetaan käyttöön, niillä voi olla seuraavat seuraukset:</a:t>
            </a:r>
          </a:p>
          <a:p>
            <a:r>
              <a:rPr lang="fi-FI"/>
              <a:t> </a:t>
            </a:r>
          </a:p>
          <a:p>
            <a:pPr marL="171450" indent="-171450">
              <a:buFontTx/>
              <a:buChar char="-"/>
            </a:pPr>
            <a:r>
              <a:rPr lang="fi-FI" sz="1800" b="0" i="0" strike="noStrike" cap="none" spc="0" baseline="0">
                <a:solidFill>
                  <a:srgbClr val="000000"/>
                </a:solidFill>
                <a:effectLst/>
                <a:latin typeface="Calibri"/>
                <a:ea typeface="Calibri"/>
                <a:cs typeface="Calibri"/>
              </a:rPr>
              <a:t>Ryhmän turvallisuus lisääntyy.</a:t>
            </a:r>
          </a:p>
          <a:p>
            <a:pPr marL="171450" indent="-171450">
              <a:buFontTx/>
              <a:buChar char="-"/>
            </a:pPr>
            <a:r>
              <a:rPr lang="fi-FI" sz="1800" b="0" i="0" strike="noStrike" cap="none" spc="0" baseline="0">
                <a:solidFill>
                  <a:srgbClr val="000000"/>
                </a:solidFill>
                <a:effectLst/>
                <a:latin typeface="Calibri"/>
                <a:ea typeface="Calibri"/>
                <a:cs typeface="Calibri"/>
              </a:rPr>
              <a:t>Ryhmän jäsenet tutustuvat toisiinsa paremmin.</a:t>
            </a:r>
          </a:p>
          <a:p>
            <a:pPr marL="171450" indent="-171450">
              <a:buFontTx/>
              <a:buChar char="-"/>
            </a:pPr>
            <a:r>
              <a:rPr lang="fi-FI" sz="1800" b="0" i="0" strike="noStrike" cap="none" spc="0" baseline="0">
                <a:solidFill>
                  <a:srgbClr val="000000"/>
                </a:solidFill>
                <a:effectLst/>
                <a:latin typeface="Calibri"/>
                <a:ea typeface="Calibri"/>
                <a:cs typeface="Calibri"/>
              </a:rPr>
              <a:t>Oppiminen paranee.</a:t>
            </a:r>
          </a:p>
          <a:p>
            <a:pPr marL="171450" indent="-171450">
              <a:buFontTx/>
              <a:buChar char="-"/>
            </a:pPr>
            <a:r>
              <a:rPr lang="fi-FI" sz="1800" b="0" i="0" strike="noStrike" cap="none" spc="0" baseline="0">
                <a:solidFill>
                  <a:srgbClr val="000000"/>
                </a:solidFill>
                <a:effectLst/>
                <a:latin typeface="Calibri"/>
                <a:ea typeface="Calibri"/>
                <a:cs typeface="Calibri"/>
              </a:rPr>
              <a:t>Oppimismotivaatio kasvaa.</a:t>
            </a:r>
          </a:p>
          <a:p>
            <a:pPr marL="171450" indent="-171450">
              <a:buFontTx/>
              <a:buChar char="-"/>
            </a:pPr>
            <a:r>
              <a:rPr lang="fi-FI" sz="1800" b="0" i="0" strike="noStrike" cap="none" spc="0" baseline="0">
                <a:solidFill>
                  <a:srgbClr val="000000"/>
                </a:solidFill>
                <a:effectLst/>
                <a:latin typeface="Calibri"/>
                <a:ea typeface="Calibri"/>
                <a:cs typeface="Calibri"/>
              </a:rPr>
              <a:t>Ryhmän yhteenkuuluvuuden tunne ja yhteisöllisyys lisääntyy.</a:t>
            </a:r>
          </a:p>
          <a:p>
            <a:pPr marL="171450" indent="-171450">
              <a:buFontTx/>
              <a:buChar char="-"/>
            </a:pPr>
            <a:endParaRPr lang="fi-FI"/>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10</a:t>
            </a:fld>
            <a:endParaRPr lang="en-GB"/>
          </a:p>
        </p:txBody>
      </p:sp>
    </p:spTree>
    <p:extLst>
      <p:ext uri="{BB962C8B-B14F-4D97-AF65-F5344CB8AC3E}">
        <p14:creationId xmlns:p14="http://schemas.microsoft.com/office/powerpoint/2010/main" val="3126059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b="0" i="0" strike="noStrike" cap="none" spc="0" baseline="0" dirty="0">
                <a:solidFill>
                  <a:srgbClr val="000000"/>
                </a:solidFill>
                <a:effectLst/>
                <a:latin typeface="Calibri"/>
                <a:ea typeface="Calibri"/>
                <a:cs typeface="Calibri"/>
              </a:rPr>
              <a:t>Usein rutiinit voivat olla tärkeä osa turvallisuuden luomista luokassa. Rutiinien kautta ryhmäläiset tietävät, mitä on odotettavissa ja mitä tunnilla tulee tapahtumaan. Myös ryhmän keskinäiset käyttäytymistavat ovat silloin tuttuja. Tässä esitellään esimerkkirutiineja, joita ryhmänjohtaja/opettaja voi ottaa käyttöön. Rutiinit voi esitellä ryhmälle, joka voi vaikkapa valita niistä joitakin, jotka halutaan ottaa käyttöön. Esimerkkikysymyksiä: Mitä mieltä ryhmä on näistä ideoista? Onko opiskelijoilla muita esimerkkejä rutiineista, jotka luovat turvallisuutta?</a:t>
            </a: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11</a:t>
            </a:fld>
            <a:endParaRPr lang="en-GB"/>
          </a:p>
        </p:txBody>
      </p:sp>
    </p:spTree>
    <p:extLst>
      <p:ext uri="{BB962C8B-B14F-4D97-AF65-F5344CB8AC3E}">
        <p14:creationId xmlns:p14="http://schemas.microsoft.com/office/powerpoint/2010/main" val="1577895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b="0" i="0" strike="noStrike" cap="none" spc="0" baseline="0" dirty="0">
                <a:solidFill>
                  <a:srgbClr val="000000"/>
                </a:solidFill>
                <a:effectLst/>
                <a:latin typeface="Calibri"/>
                <a:ea typeface="Calibri"/>
                <a:cs typeface="Calibri"/>
              </a:rPr>
              <a:t>Ryhmänvetäjä jakaa opiskelijat pienryhmiin, joko </a:t>
            </a:r>
            <a:r>
              <a:rPr lang="fi-FI" sz="1800" b="0" i="0" strike="noStrike" cap="none" spc="0" baseline="0" dirty="0" err="1">
                <a:solidFill>
                  <a:srgbClr val="000000"/>
                </a:solidFill>
                <a:effectLst/>
                <a:latin typeface="Calibri"/>
                <a:ea typeface="Calibri"/>
                <a:cs typeface="Calibri"/>
              </a:rPr>
              <a:t>pareksi</a:t>
            </a:r>
            <a:r>
              <a:rPr lang="fi-FI" sz="1800" b="0" i="0" strike="noStrike" cap="none" spc="0" baseline="0" dirty="0">
                <a:solidFill>
                  <a:srgbClr val="000000"/>
                </a:solidFill>
                <a:effectLst/>
                <a:latin typeface="Calibri"/>
                <a:ea typeface="Calibri"/>
                <a:cs typeface="Calibri"/>
              </a:rPr>
              <a:t> tai kolmen hengen ryhmiin. Ryhmäjaossa opettaja pyrkii muodostamaan pareja, jotka eivät entuudestaan tunne toisiaan kovin hyvin. Kaveri-</a:t>
            </a:r>
            <a:r>
              <a:rPr lang="fi-FI" sz="1800" b="0" i="0" strike="noStrike" cap="none" spc="0" baseline="0" dirty="0" err="1">
                <a:solidFill>
                  <a:srgbClr val="000000"/>
                </a:solidFill>
                <a:effectLst/>
                <a:latin typeface="Calibri"/>
                <a:ea typeface="Calibri"/>
                <a:cs typeface="Calibri"/>
              </a:rPr>
              <a:t>check</a:t>
            </a:r>
            <a:r>
              <a:rPr lang="fi-FI" sz="1800" b="0" i="0" strike="noStrike" cap="none" spc="0" baseline="0" dirty="0">
                <a:solidFill>
                  <a:srgbClr val="000000"/>
                </a:solidFill>
                <a:effectLst/>
                <a:latin typeface="Calibri"/>
                <a:ea typeface="Calibri"/>
                <a:cs typeface="Calibri"/>
              </a:rPr>
              <a:t>-</a:t>
            </a:r>
            <a:r>
              <a:rPr lang="fi-FI" sz="1800" b="0" i="0" strike="noStrike" cap="none" spc="0" baseline="0" dirty="0" err="1">
                <a:solidFill>
                  <a:srgbClr val="000000"/>
                </a:solidFill>
                <a:effectLst/>
                <a:latin typeface="Calibri"/>
                <a:ea typeface="Calibri"/>
                <a:cs typeface="Calibri"/>
              </a:rPr>
              <a:t>inniä</a:t>
            </a:r>
            <a:r>
              <a:rPr lang="fi-FI" sz="1800" b="0" i="0" strike="noStrike" cap="none" spc="0" baseline="0" dirty="0">
                <a:solidFill>
                  <a:srgbClr val="000000"/>
                </a:solidFill>
                <a:effectLst/>
                <a:latin typeface="Calibri"/>
                <a:ea typeface="Calibri"/>
                <a:cs typeface="Calibri"/>
              </a:rPr>
              <a:t> voi käyttää rutiinina esimerkiksi tunnin tai viikon alussa tai lopussa. Rutiinin ylläpidon kesto voi vaihdella, mutta yleensä pitempi käyttö tukee paremmin viihtymistä ryhmässä. Parit voivat mielellään olla samat pidemmän aikaa.</a:t>
            </a:r>
          </a:p>
          <a:p>
            <a:endParaRPr lang="fi-FI" dirty="0"/>
          </a:p>
          <a:p>
            <a:r>
              <a:rPr lang="fi-FI" sz="1800" b="0" i="0" strike="noStrike" cap="none" spc="0" baseline="0" dirty="0">
                <a:solidFill>
                  <a:srgbClr val="000000"/>
                </a:solidFill>
                <a:effectLst/>
                <a:latin typeface="Calibri"/>
                <a:ea typeface="Calibri"/>
                <a:cs typeface="Calibri"/>
              </a:rPr>
              <a:t>Opiskelijoilta on hyvä kysyä, mitä mieltä he ovat kaveri-</a:t>
            </a:r>
            <a:r>
              <a:rPr lang="fi-FI" sz="1800" b="0" i="0" strike="noStrike" cap="none" spc="0" baseline="0" dirty="0" err="1">
                <a:solidFill>
                  <a:srgbClr val="000000"/>
                </a:solidFill>
                <a:effectLst/>
                <a:latin typeface="Calibri"/>
                <a:ea typeface="Calibri"/>
                <a:cs typeface="Calibri"/>
              </a:rPr>
              <a:t>check</a:t>
            </a:r>
            <a:r>
              <a:rPr lang="fi-FI" sz="1800" b="0" i="0" strike="noStrike" cap="none" spc="0" baseline="0" dirty="0">
                <a:solidFill>
                  <a:srgbClr val="000000"/>
                </a:solidFill>
                <a:effectLst/>
                <a:latin typeface="Calibri"/>
                <a:ea typeface="Calibri"/>
                <a:cs typeface="Calibri"/>
              </a:rPr>
              <a:t>-in-rutiinista. Opettaja/ryhmänvetäjä voi mielellään tehtävän alussa olla muille esimerkkinä ja nimeämällä tunteita, puhumalla odotuksista ja havaitsemalla oppilaiden ominaisuuksia. Opettaja voi myös kertoa omasta mokastaan. Kun ryhmää johtava henkilö näyttää, miten tehtävän voi tehdä, ja kertoo avoimesti omista kokemuksistaan, se luo turvallisuuden tunnetta ja madaltaa opiskelijoiden kynnystä tehdä samoin. </a:t>
            </a: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12</a:t>
            </a:fld>
            <a:endParaRPr lang="en-GB"/>
          </a:p>
        </p:txBody>
      </p:sp>
    </p:spTree>
    <p:extLst>
      <p:ext uri="{BB962C8B-B14F-4D97-AF65-F5344CB8AC3E}">
        <p14:creationId xmlns:p14="http://schemas.microsoft.com/office/powerpoint/2010/main" val="302222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14</a:t>
            </a:fld>
            <a:endParaRPr lang="en-GB"/>
          </a:p>
        </p:txBody>
      </p:sp>
    </p:spTree>
    <p:extLst>
      <p:ext uri="{BB962C8B-B14F-4D97-AF65-F5344CB8AC3E}">
        <p14:creationId xmlns:p14="http://schemas.microsoft.com/office/powerpoint/2010/main" val="1200691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b="0" i="0" strike="noStrike" cap="none" spc="0" baseline="0">
                <a:solidFill>
                  <a:srgbClr val="000000"/>
                </a:solidFill>
                <a:effectLst/>
                <a:latin typeface="Calibri"/>
                <a:ea typeface="Calibri"/>
                <a:cs typeface="Calibri"/>
              </a:rPr>
              <a:t>Kun ryhmässä kunnioitetaan nähdyksi, kuulluksi ja ymmärretyksi tulemisen tarpeita, se lisää myös ryhmän jäsenten psykologista turvallisuuden tunnetta. Psykologinen turvallisuus edistää oppimista ja hyvinvointia ryhmässä. Voit lukea lisää siitä, mikä lisää oppilaan/ryhmän jäsenen psykologista turvallisuutta täältä: https://pekkafreese.com/psykologinen-turvallisuus/ </a:t>
            </a: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15</a:t>
            </a:fld>
            <a:endParaRPr lang="en-GB"/>
          </a:p>
        </p:txBody>
      </p:sp>
    </p:spTree>
    <p:extLst>
      <p:ext uri="{BB962C8B-B14F-4D97-AF65-F5344CB8AC3E}">
        <p14:creationId xmlns:p14="http://schemas.microsoft.com/office/powerpoint/2010/main" val="782870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sz="1800" b="0" i="0" strike="noStrike" cap="none" spc="0" baseline="0" dirty="0">
              <a:solidFill>
                <a:srgbClr val="000000"/>
              </a:solidFill>
              <a:effectLst/>
              <a:latin typeface="Calibri"/>
              <a:ea typeface="Calibri"/>
              <a:cs typeface="Calibri"/>
            </a:endParaRP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16</a:t>
            </a:fld>
            <a:endParaRPr lang="en-GB"/>
          </a:p>
        </p:txBody>
      </p:sp>
    </p:spTree>
    <p:extLst>
      <p:ext uri="{BB962C8B-B14F-4D97-AF65-F5344CB8AC3E}">
        <p14:creationId xmlns:p14="http://schemas.microsoft.com/office/powerpoint/2010/main" val="1904006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b="0" i="0" strike="noStrike" cap="none" spc="0" baseline="0" dirty="0">
                <a:solidFill>
                  <a:srgbClr val="000000"/>
                </a:solidFill>
                <a:effectLst/>
                <a:latin typeface="Calibri"/>
                <a:ea typeface="Calibri"/>
                <a:cs typeface="Calibri"/>
              </a:rPr>
              <a:t>Opettaja/ryhmänjohtaja kerää vastaukset näihin kysymyksiin kolmessa eri vaiheessa käyttäen </a:t>
            </a:r>
            <a:r>
              <a:rPr lang="fi-FI" sz="1800" b="0" i="0" strike="noStrike" cap="none" spc="0" baseline="0" dirty="0" err="1">
                <a:solidFill>
                  <a:srgbClr val="000000"/>
                </a:solidFill>
                <a:effectLst/>
                <a:latin typeface="Calibri"/>
                <a:ea typeface="Calibri"/>
                <a:cs typeface="Calibri"/>
              </a:rPr>
              <a:t>Mentimeter</a:t>
            </a:r>
            <a:r>
              <a:rPr lang="fi-FI" sz="1800" b="0" i="0" strike="noStrike" cap="none" spc="0" baseline="0" dirty="0">
                <a:solidFill>
                  <a:srgbClr val="000000"/>
                </a:solidFill>
                <a:effectLst/>
                <a:latin typeface="Calibri"/>
                <a:ea typeface="Calibri"/>
                <a:cs typeface="Calibri"/>
              </a:rPr>
              <a:t>-kysymystä (</a:t>
            </a:r>
            <a:r>
              <a:rPr lang="fi-FI" sz="1800" b="0" i="0" strike="noStrike" cap="none" spc="0" baseline="0" dirty="0" err="1">
                <a:solidFill>
                  <a:srgbClr val="000000"/>
                </a:solidFill>
                <a:effectLst/>
                <a:latin typeface="Calibri"/>
                <a:ea typeface="Calibri"/>
                <a:cs typeface="Calibri"/>
              </a:rPr>
              <a:t>Mentimeter</a:t>
            </a:r>
            <a:r>
              <a:rPr lang="fi-FI" sz="1800" b="0" i="0" strike="noStrike" cap="none" spc="0" baseline="0" dirty="0">
                <a:solidFill>
                  <a:srgbClr val="000000"/>
                </a:solidFill>
                <a:effectLst/>
                <a:latin typeface="Calibri"/>
                <a:ea typeface="Calibri"/>
                <a:cs typeface="Calibri"/>
              </a:rPr>
              <a:t> on vapaasti käytettävissä osoitteessa </a:t>
            </a:r>
            <a:r>
              <a:rPr lang="fi-FI" sz="1800" b="0" i="0" strike="noStrike" cap="none" spc="0" baseline="0" dirty="0" err="1">
                <a:solidFill>
                  <a:srgbClr val="000000"/>
                </a:solidFill>
                <a:effectLst/>
                <a:latin typeface="Calibri"/>
                <a:ea typeface="Calibri"/>
                <a:cs typeface="Calibri"/>
              </a:rPr>
              <a:t>https</a:t>
            </a:r>
            <a:r>
              <a:rPr lang="fi-FI" sz="1800" b="0" i="0" strike="noStrike" cap="none" spc="0" baseline="0" dirty="0">
                <a:solidFill>
                  <a:srgbClr val="000000"/>
                </a:solidFill>
                <a:effectLst/>
                <a:latin typeface="Calibri"/>
                <a:ea typeface="Calibri"/>
                <a:cs typeface="Calibri"/>
              </a:rPr>
              <a:t>://</a:t>
            </a:r>
            <a:r>
              <a:rPr lang="fi-FI" sz="1800" b="0" i="0" strike="noStrike" cap="none" spc="0" baseline="0" dirty="0" err="1">
                <a:solidFill>
                  <a:srgbClr val="000000"/>
                </a:solidFill>
                <a:effectLst/>
                <a:latin typeface="Calibri"/>
                <a:ea typeface="Calibri"/>
                <a:cs typeface="Calibri"/>
              </a:rPr>
              <a:t>www.mentimeter.com</a:t>
            </a:r>
            <a:r>
              <a:rPr lang="fi-FI" sz="1800" b="0" i="0" strike="noStrike" cap="none" spc="0" baseline="0" dirty="0">
                <a:solidFill>
                  <a:srgbClr val="000000"/>
                </a:solidFill>
                <a:effectLst/>
                <a:latin typeface="Calibri"/>
                <a:ea typeface="Calibri"/>
                <a:cs typeface="Calibri"/>
              </a:rPr>
              <a:t>/) ja tallentaa yhteiset vastaukset, </a:t>
            </a:r>
            <a:r>
              <a:rPr lang="fi-FI" sz="1800" b="1" i="0" strike="noStrike" cap="none" spc="0" baseline="0" dirty="0">
                <a:solidFill>
                  <a:srgbClr val="000000"/>
                </a:solidFill>
                <a:effectLst/>
                <a:latin typeface="Calibri"/>
                <a:ea typeface="Calibri"/>
                <a:cs typeface="Calibri"/>
              </a:rPr>
              <a:t> </a:t>
            </a:r>
            <a:r>
              <a:rPr lang="fi-FI" sz="1800" b="0" i="0" strike="noStrike" cap="none" spc="0" baseline="0" dirty="0">
                <a:solidFill>
                  <a:srgbClr val="000000"/>
                </a:solidFill>
                <a:effectLst/>
                <a:latin typeface="Calibri"/>
                <a:ea typeface="Calibri"/>
                <a:cs typeface="Calibri"/>
              </a:rPr>
              <a:t>jotka voidaan esitellä ryhmälle.</a:t>
            </a:r>
            <a:r>
              <a:rPr lang="fi-FI" sz="1800" b="1" i="0" strike="noStrike" cap="none" spc="0" baseline="0" dirty="0">
                <a:solidFill>
                  <a:srgbClr val="000000"/>
                </a:solidFill>
                <a:effectLst/>
                <a:latin typeface="Calibri"/>
                <a:ea typeface="Calibri"/>
                <a:cs typeface="Calibri"/>
              </a:rPr>
              <a:t> </a:t>
            </a:r>
            <a:r>
              <a:rPr lang="fi-FI" sz="1800" b="1" i="0" strike="noStrike" cap="none" spc="0" baseline="0" dirty="0" err="1">
                <a:solidFill>
                  <a:srgbClr val="000000"/>
                </a:solidFill>
                <a:effectLst/>
                <a:latin typeface="Calibri"/>
                <a:ea typeface="Calibri"/>
                <a:cs typeface="Calibri"/>
              </a:rPr>
              <a:t>Huom</a:t>
            </a:r>
            <a:r>
              <a:rPr lang="fi-FI" sz="1800" b="1" i="0" strike="noStrike" cap="none" spc="0" baseline="0" dirty="0">
                <a:solidFill>
                  <a:srgbClr val="000000"/>
                </a:solidFill>
                <a:effectLst/>
                <a:latin typeface="Calibri"/>
                <a:ea typeface="Calibri"/>
                <a:cs typeface="Calibri"/>
              </a:rPr>
              <a:t>! Vastausten pitää olla nimettömiä. Opiskelijoiden tulee tietää tehtävää tehdessään, ettei vastauksiin laiteta nimiä tai muita paljastavia viitteitä.</a:t>
            </a:r>
          </a:p>
          <a:p>
            <a:endParaRPr lang="sv-SE" b="1" dirty="0"/>
          </a:p>
          <a:p>
            <a:r>
              <a:rPr lang="fi-FI" sz="1800" b="0" i="0" strike="noStrike" cap="none" spc="0" baseline="0" dirty="0">
                <a:solidFill>
                  <a:srgbClr val="000000"/>
                </a:solidFill>
                <a:effectLst/>
                <a:latin typeface="Calibri"/>
                <a:ea typeface="Calibri"/>
                <a:cs typeface="Calibri"/>
              </a:rPr>
              <a:t>Vaikka vastaukset kerätään yksilötasolla, on vastausten summa ryhmän yhteinen. Harjoituksen tarkoituksena on, että ryhmä oppii tuntemaan tarpeensa ja oppii jotain siitä, miten muiden ryhmäläisten tarpeisiin voi vastata. Samalla heillä on tilaisuus miettiä omia tarpeitaan suhteessa muihin ryhmäläisiin ja sitä, mikä tällä hetkellä tuntuu hyvältä. Joskus voi olla vaikea tietää, mitä tarvitsee, jotta tuntisi itsensä nähdyksi, kuulluksi tai ymmärretyksi. Siksi toinen kysymys on tärkeä – sen nimeäminen, milloin tuntuu, että </a:t>
            </a:r>
            <a:r>
              <a:rPr lang="fi-FI" sz="1800" b="1" i="0" strike="noStrike" cap="none" spc="0" baseline="0" dirty="0">
                <a:solidFill>
                  <a:srgbClr val="000000"/>
                </a:solidFill>
                <a:effectLst/>
                <a:latin typeface="Calibri"/>
                <a:ea typeface="Calibri"/>
                <a:cs typeface="Calibri"/>
              </a:rPr>
              <a:t>ei</a:t>
            </a:r>
            <a:r>
              <a:rPr lang="fi-FI" sz="1800" b="0" i="0" strike="noStrike" cap="none" spc="0" baseline="0" dirty="0">
                <a:solidFill>
                  <a:srgbClr val="000000"/>
                </a:solidFill>
                <a:effectLst/>
                <a:latin typeface="Calibri"/>
                <a:ea typeface="Calibri"/>
                <a:cs typeface="Calibri"/>
              </a:rPr>
              <a:t> tule nähdyksi, kuulluksi tai ymmärretyksi, on ensimmäinen askel omien tarpeiden selvittämiseen. Harjoituksen kautta opiskelija saa myös tietoa siitä, milloin muut eivät tunne ryhmässä tulleensa nähdyksi, kuulluksi tai ymmärretyksi. On tärkeää painottaa, että on luonnollista, ettei aina voi tuntea itseään ymmärretyksi kaikissa tilanteissa. Väärinkäsitykset ovat osa elämää. Parhaassa tapauksessa väärinkäsitykset ja konfliktit tekevät ryhmästä vahvemman ja auttavat ryhmäläisiäsi tutustumaan toisiinsa paremmin – ja se onkin tämän tehtävän tarkoitus.</a:t>
            </a: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17</a:t>
            </a:fld>
            <a:endParaRPr lang="en-GB"/>
          </a:p>
        </p:txBody>
      </p:sp>
    </p:spTree>
    <p:extLst>
      <p:ext uri="{BB962C8B-B14F-4D97-AF65-F5344CB8AC3E}">
        <p14:creationId xmlns:p14="http://schemas.microsoft.com/office/powerpoint/2010/main" val="2868024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b="0" i="0" strike="noStrike" cap="none" spc="0" baseline="0" dirty="0">
                <a:solidFill>
                  <a:srgbClr val="000000"/>
                </a:solidFill>
                <a:effectLst/>
                <a:latin typeface="Calibri"/>
                <a:ea typeface="Calibri"/>
                <a:cs typeface="Calibri"/>
              </a:rPr>
              <a:t>Yhteisten tavoitteiden listaaminen voi luoda myönteistä ryhmädynamiikkaa, yhteenkuuluvuutta ja yhteisöllisyyttä. Tavoitteet antavat ryhmälle yhteisen kuvan siitä, mitä yhdessä halutaan tai aiotaan tehdä. Tässä tehtävässä ryhmä saa miettiä aiempaa osaamistaan, mitä halutaan oppia ja listata </a:t>
            </a:r>
            <a:r>
              <a:rPr lang="fi-FI" sz="1800" b="0" i="0" strike="noStrike" cap="none" spc="0" baseline="0" dirty="0" err="1">
                <a:solidFill>
                  <a:srgbClr val="000000"/>
                </a:solidFill>
                <a:effectLst/>
                <a:latin typeface="Calibri"/>
                <a:ea typeface="Calibri"/>
                <a:cs typeface="Calibri"/>
              </a:rPr>
              <a:t>vähintäänkolme</a:t>
            </a:r>
            <a:r>
              <a:rPr lang="fi-FI" sz="1800" b="0" i="0" strike="noStrike" cap="none" spc="0" baseline="0" dirty="0">
                <a:solidFill>
                  <a:srgbClr val="000000"/>
                </a:solidFill>
                <a:effectLst/>
                <a:latin typeface="Calibri"/>
                <a:ea typeface="Calibri"/>
                <a:cs typeface="Calibri"/>
              </a:rPr>
              <a:t> tavoitetta, jotka ryhmä haluaa yhdessä saavuttaa kurssin loppuun mennessä. </a:t>
            </a:r>
          </a:p>
          <a:p>
            <a:endParaRPr lang="fi-FI" dirty="0"/>
          </a:p>
          <a:p>
            <a:r>
              <a:rPr lang="fi-FI" sz="1800" b="0" i="0" strike="noStrike" cap="none" spc="0" baseline="0" dirty="0">
                <a:solidFill>
                  <a:srgbClr val="000000"/>
                </a:solidFill>
                <a:effectLst/>
                <a:latin typeface="Calibri"/>
                <a:ea typeface="Calibri"/>
                <a:cs typeface="Calibri"/>
              </a:rPr>
              <a:t>Opettaja/ryhmänjohtaja valitsee tässä yhden oppilaan tekemään 1. listan, toisen tekemään 2. listan ja kolmannen tekemään 3. listan. Listat tallennetaan ja kurssin lopussa niitä voi katsoa uudelleen. Tulivatko tavoitteet saavutettua?</a:t>
            </a: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18</a:t>
            </a:fld>
            <a:endParaRPr lang="en-GB"/>
          </a:p>
        </p:txBody>
      </p:sp>
    </p:spTree>
    <p:extLst>
      <p:ext uri="{BB962C8B-B14F-4D97-AF65-F5344CB8AC3E}">
        <p14:creationId xmlns:p14="http://schemas.microsoft.com/office/powerpoint/2010/main" val="4248587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b="0" i="0" strike="noStrike" cap="none" spc="0" baseline="0" dirty="0">
                <a:solidFill>
                  <a:srgbClr val="000000"/>
                </a:solidFill>
                <a:effectLst/>
                <a:latin typeface="Calibri"/>
                <a:ea typeface="Calibri"/>
                <a:cs typeface="Calibri"/>
              </a:rPr>
              <a:t>Opiskelijat saavat etsiä kysymyksiin vastauksia koulupäivän aikana. Koulupäivän lopussa opiskelijat käyvät kysymykset yhdessä läpi ja keskustelevat siitä, mitä ovat huomanneet tapahtuneen päivän aikana. Huomasivatko he muutoksia itsessään, kun puhelin ei ollut koko ajan mukana? Mitä tapahtui? </a:t>
            </a:r>
          </a:p>
          <a:p>
            <a:endParaRPr lang="fi-FI" dirty="0"/>
          </a:p>
          <a:p>
            <a:r>
              <a:rPr lang="fi-FI" sz="1800" b="0" i="0" strike="noStrike" cap="none" spc="0" baseline="0" dirty="0">
                <a:solidFill>
                  <a:srgbClr val="000000"/>
                </a:solidFill>
                <a:effectLst/>
                <a:latin typeface="Calibri"/>
                <a:ea typeface="Calibri"/>
                <a:cs typeface="Calibri"/>
              </a:rPr>
              <a:t>Koska useimmat ovat tottuneita siihen, että puhelin on yleensä käden ulottuvilla, sen puuttuminen herättää luonnollisesti rauhattomuutta, ärtyneisyyttä tai tyhjyyden tunteen. Jos opiskelija kokee tällaisia tunteita, ne on hyvä huomioida ja todeta, etteivät tunteet itsessään ole vaarallisia. Voi olla hyvä nimetä mahdolliset tunteet: ”Nyt oloni on rauhaton” tai ”Minusta tuntuu tyhjältä, kun en pääse räpläämään puhelinta”. Yleensä tunne menee hetken kuluttua ohi ja muuttuu joksikin toiseksi tunteeksi.</a:t>
            </a:r>
          </a:p>
          <a:p>
            <a:endParaRPr lang="fi-FI" dirty="0"/>
          </a:p>
          <a:p>
            <a:r>
              <a:rPr lang="fi-FI" sz="1800" b="0" i="0" strike="noStrike" cap="none" spc="0" baseline="0" dirty="0">
                <a:solidFill>
                  <a:srgbClr val="000000"/>
                </a:solidFill>
                <a:effectLst/>
                <a:latin typeface="Calibri"/>
                <a:ea typeface="Calibri"/>
                <a:cs typeface="Calibri"/>
              </a:rPr>
              <a:t>Kokeilun voi mielellään toistaa, tai siitä voi tehdä ryhmälle rutiinin. Päätöksen siitä, otetaanko digilaitteeton päivä käyttöön säännöllisenä rutiinina voi esimerkiksi tehdä ryhmän sisäisenä äänestyksellä. Jos enemmistö puoltaa ehdotusta, siitä voi tehdä rutiinin. Ryhmä voi myös päivän aikana miettiä muita kysymyksiä, joita sitten yhdessä pohditaan laitteettoman päivän päätteeksi. Esimerkkejä </a:t>
            </a: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20</a:t>
            </a:fld>
            <a:endParaRPr lang="en-GB"/>
          </a:p>
        </p:txBody>
      </p:sp>
    </p:spTree>
    <p:extLst>
      <p:ext uri="{BB962C8B-B14F-4D97-AF65-F5344CB8AC3E}">
        <p14:creationId xmlns:p14="http://schemas.microsoft.com/office/powerpoint/2010/main" val="201533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800" b="0" i="0" strike="noStrike" cap="none" spc="0" baseline="0" dirty="0">
                <a:solidFill>
                  <a:srgbClr val="000000"/>
                </a:solidFill>
                <a:effectLst/>
                <a:latin typeface="Calibri"/>
                <a:ea typeface="Calibri"/>
                <a:cs typeface="Calibri"/>
              </a:rPr>
              <a:t>Kiinnostusten kohteiden pikatreffit voi järjestää esimerkiksi ruokasalissa tai muussa isommassa tilassa. Kaikki saavat n. 5 minuutta aikaa keskustella kysymyksistä. Sen jälkeen vaihdetaan seuraavaan henkilöön.</a:t>
            </a:r>
          </a:p>
          <a:p>
            <a:endParaRPr lang="fi-FI" dirty="0"/>
          </a:p>
          <a:p>
            <a:r>
              <a:rPr lang="fi-FI" sz="1800" b="0" i="0" strike="noStrike" cap="none" spc="0" baseline="0" dirty="0">
                <a:solidFill>
                  <a:srgbClr val="000000"/>
                </a:solidFill>
                <a:effectLst/>
                <a:latin typeface="Calibri"/>
                <a:ea typeface="Calibri"/>
                <a:cs typeface="Calibri"/>
              </a:rPr>
              <a:t>Kun opiskelijoille annetaan tehtävän ohjeet, on hyvä muistuttaa myös, että tilanteessa voi aivan hyvin tulla taukoja. Se on luonnollista eikä siinä ole pakko sanoa jotakin.</a:t>
            </a:r>
          </a:p>
          <a:p>
            <a:endParaRPr lang="fi-FI" dirty="0"/>
          </a:p>
          <a:p>
            <a:r>
              <a:rPr lang="fi-FI" sz="1800" b="0" i="0" strike="noStrike" cap="none" spc="0" baseline="0" dirty="0">
                <a:solidFill>
                  <a:srgbClr val="000000"/>
                </a:solidFill>
                <a:effectLst/>
                <a:latin typeface="Calibri"/>
                <a:ea typeface="Calibri"/>
                <a:cs typeface="Calibri"/>
              </a:rPr>
              <a:t>Lisävinkki: Opiskelijat saavat merkitsevät muistiin omat kiinnostuksen kohteensa ja sen mukaan järjestetään suosituimmasta aiheesta teemapäivä.</a:t>
            </a:r>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21</a:t>
            </a:fld>
            <a:endParaRPr lang="en-GB"/>
          </a:p>
        </p:txBody>
      </p:sp>
    </p:spTree>
    <p:extLst>
      <p:ext uri="{BB962C8B-B14F-4D97-AF65-F5344CB8AC3E}">
        <p14:creationId xmlns:p14="http://schemas.microsoft.com/office/powerpoint/2010/main" val="249481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sv-SE"/>
          </a:p>
        </p:txBody>
      </p:sp>
      <p:sp>
        <p:nvSpPr>
          <p:cNvPr id="4" name="Dian numeron paikkamerkki 3"/>
          <p:cNvSpPr>
            <a:spLocks noGrp="1"/>
          </p:cNvSpPr>
          <p:nvPr>
            <p:ph type="sldNum" sz="quarter" idx="5"/>
          </p:nvPr>
        </p:nvSpPr>
        <p:spPr/>
        <p:txBody>
          <a:bodyPr/>
          <a:lstStyle>
            <a:defPPr/>
          </a:lstStyle>
          <a:p>
            <a:fld id="{E8D58970-0BC1-7D44-BAE8-B894E9F9D6A1}" type="slidenum">
              <a:rPr lang="en-GB" smtClean="0"/>
              <a:pPr/>
              <a:t>22</a:t>
            </a:fld>
            <a:endParaRPr lang="en-GB"/>
          </a:p>
        </p:txBody>
      </p:sp>
    </p:spTree>
    <p:extLst>
      <p:ext uri="{BB962C8B-B14F-4D97-AF65-F5344CB8AC3E}">
        <p14:creationId xmlns:p14="http://schemas.microsoft.com/office/powerpoint/2010/main" val="2926204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23</a:t>
            </a:fld>
            <a:endParaRPr lang="en-GB"/>
          </a:p>
        </p:txBody>
      </p:sp>
    </p:spTree>
    <p:extLst>
      <p:ext uri="{BB962C8B-B14F-4D97-AF65-F5344CB8AC3E}">
        <p14:creationId xmlns:p14="http://schemas.microsoft.com/office/powerpoint/2010/main" val="12285867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9.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9.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9.emf"/><Relationship Id="rId5" Type="http://schemas.openxmlformats.org/officeDocument/2006/relationships/image" Target="../media/image4.emf"/><Relationship Id="rId4" Type="http://schemas.openxmlformats.org/officeDocument/2006/relationships/image" Target="../media/image7.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4.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7" name="Picture 6">
            <a:extLst>
              <a:ext uri="{FF2B5EF4-FFF2-40B4-BE49-F238E27FC236}">
                <a16:creationId xmlns:a16="http://schemas.microsoft.com/office/drawing/2014/main" id="{5B72284F-2474-3960-8A63-3771D74D0B9D}"/>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440340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Body_pink/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74C570-47B1-18DF-2179-AFD41E50BC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3437744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55870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239430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Body+Image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2808861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694846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527812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2270398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5">
            <a:extLst>
              <a:ext uri="{FF2B5EF4-FFF2-40B4-BE49-F238E27FC236}">
                <a16:creationId xmlns:a16="http://schemas.microsoft.com/office/drawing/2014/main" id="{236EE77E-0630-349F-E357-F2DD633E4EF2}"/>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95165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icture Placeholder 23">
            <a:extLst>
              <a:ext uri="{FF2B5EF4-FFF2-40B4-BE49-F238E27FC236}">
                <a16:creationId xmlns:a16="http://schemas.microsoft.com/office/drawing/2014/main" id="{CD22F926-59FB-7732-752C-0C146844A6D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813498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3225959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fi-FI"/>
              <a:t>Muokkaa ots. perustyyl. napsautt.</a:t>
            </a:r>
            <a:endParaRPr lang="en-GB" dirty="0"/>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613476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blu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39C73-090F-0484-3A57-336FEADDE6B7}"/>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19FF69B2-7751-DC98-8090-0390622E78A0}"/>
              </a:ext>
            </a:extLst>
          </p:cNvPr>
          <p:cNvPicPr>
            <a:picLocks noChangeAspect="1"/>
          </p:cNvPicPr>
          <p:nvPr userDrawn="1"/>
        </p:nvPicPr>
        <p:blipFill>
          <a:blip r:embed="rId3"/>
          <a:stretch>
            <a:fillRect/>
          </a:stretch>
        </p:blipFill>
        <p:spPr>
          <a:xfrm>
            <a:off x="777947" y="625936"/>
            <a:ext cx="10636106" cy="5606127"/>
          </a:xfrm>
          <a:prstGeom prst="rect">
            <a:avLst/>
          </a:prstGeom>
        </p:spPr>
      </p:pic>
      <p:pic>
        <p:nvPicPr>
          <p:cNvPr id="9" name="Picture 8">
            <a:extLst>
              <a:ext uri="{FF2B5EF4-FFF2-40B4-BE49-F238E27FC236}">
                <a16:creationId xmlns:a16="http://schemas.microsoft.com/office/drawing/2014/main" id="{2671445E-037A-0FEF-0D42-274789F5E3AF}"/>
              </a:ext>
            </a:extLst>
          </p:cNvPr>
          <p:cNvPicPr>
            <a:picLocks noChangeAspect="1"/>
          </p:cNvPicPr>
          <p:nvPr userDrawn="1"/>
        </p:nvPicPr>
        <p:blipFill>
          <a:blip r:embed="rId4"/>
          <a:stretch>
            <a:fillRect/>
          </a:stretch>
        </p:blipFill>
        <p:spPr>
          <a:xfrm>
            <a:off x="-1" y="10091"/>
            <a:ext cx="12192000" cy="6847909"/>
          </a:xfrm>
          <a:prstGeom prst="rect">
            <a:avLst/>
          </a:prstGeom>
        </p:spPr>
      </p:pic>
      <p:pic>
        <p:nvPicPr>
          <p:cNvPr id="6" name="Picture 5">
            <a:extLst>
              <a:ext uri="{FF2B5EF4-FFF2-40B4-BE49-F238E27FC236}">
                <a16:creationId xmlns:a16="http://schemas.microsoft.com/office/drawing/2014/main" id="{86F8BAE7-CAF1-AFFD-E03B-F997F93002FC}"/>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8" name="Picture 7">
            <a:extLst>
              <a:ext uri="{FF2B5EF4-FFF2-40B4-BE49-F238E27FC236}">
                <a16:creationId xmlns:a16="http://schemas.microsoft.com/office/drawing/2014/main" id="{BE93FCD9-04A5-A731-2DD8-175E29AF4CF9}"/>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4" name="Title 1">
            <a:extLst>
              <a:ext uri="{FF2B5EF4-FFF2-40B4-BE49-F238E27FC236}">
                <a16:creationId xmlns:a16="http://schemas.microsoft.com/office/drawing/2014/main" id="{F41D433B-5025-0425-F2B8-2C5CA2343B12}"/>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3953101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B171E254-7BC8-B156-3275-74EC02217027}"/>
              </a:ext>
            </a:extLst>
          </p:cNvPr>
          <p:cNvSpPr>
            <a:spLocks noGrp="1"/>
          </p:cNvSpPr>
          <p:nvPr>
            <p:ph type="pic" sz="quarter" idx="11"/>
          </p:nvPr>
        </p:nvSpPr>
        <p:spPr>
          <a:xfrm>
            <a:off x="6108526" y="641952"/>
            <a:ext cx="5486398" cy="5616959"/>
          </a:xfrm>
        </p:spPr>
        <p:txBody>
          <a:bodyPr/>
          <a:lstStyle/>
          <a:p>
            <a:r>
              <a:rPr lang="fi-FI"/>
              <a:t>Lisää kuva napsauttamalla kuvaketta</a:t>
            </a:r>
            <a:endParaRPr lang="en-GB" dirty="0"/>
          </a:p>
        </p:txBody>
      </p:sp>
    </p:spTree>
    <p:extLst>
      <p:ext uri="{BB962C8B-B14F-4D97-AF65-F5344CB8AC3E}">
        <p14:creationId xmlns:p14="http://schemas.microsoft.com/office/powerpoint/2010/main" val="343148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92" r="1"/>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75105"/>
            <a:ext cx="5488953" cy="4583806"/>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3" name="Picture Placeholder 23">
            <a:extLst>
              <a:ext uri="{FF2B5EF4-FFF2-40B4-BE49-F238E27FC236}">
                <a16:creationId xmlns:a16="http://schemas.microsoft.com/office/drawing/2014/main" id="{FF0F6ABD-1275-2707-726E-119FBF3603A4}"/>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3075072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10824" t="10516" r="8700" b="10609"/>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a:t>Muokkaa ots. perustyyl. napsautt.</a:t>
            </a:r>
            <a:endParaRPr lang="en-GB" dirty="0"/>
          </a:p>
        </p:txBody>
      </p:sp>
    </p:spTree>
    <p:extLst>
      <p:ext uri="{BB962C8B-B14F-4D97-AF65-F5344CB8AC3E}">
        <p14:creationId xmlns:p14="http://schemas.microsoft.com/office/powerpoint/2010/main" val="3340785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10824" t="10516" r="8700" b="10609"/>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8551241"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8548921" cy="1037008"/>
          </a:xfrm>
        </p:spPr>
        <p:txBody>
          <a:bodyPr/>
          <a:lstStyle/>
          <a:p>
            <a:r>
              <a:rPr lang="fi-FI"/>
              <a:t>Muokkaa ots. perustyyl. napsautt.</a:t>
            </a:r>
            <a:endParaRPr lang="en-GB" dirty="0"/>
          </a:p>
        </p:txBody>
      </p:sp>
      <p:pic>
        <p:nvPicPr>
          <p:cNvPr id="2" name="Picture 29">
            <a:extLst>
              <a:ext uri="{FF2B5EF4-FFF2-40B4-BE49-F238E27FC236}">
                <a16:creationId xmlns:a16="http://schemas.microsoft.com/office/drawing/2014/main" id="{D06BD26C-E842-E891-D308-25597EDC42E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 name="Picture 30">
            <a:extLst>
              <a:ext uri="{FF2B5EF4-FFF2-40B4-BE49-F238E27FC236}">
                <a16:creationId xmlns:a16="http://schemas.microsoft.com/office/drawing/2014/main" id="{C8025FFB-CA7E-058F-D4F1-D0818EBA0B44}"/>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894779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10824" t="10516" r="8700" b="10609"/>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740207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a:srcRect l="10824" t="10516" r="8700" b="10609"/>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3855422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dirty="0"/>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8" r:id="rId3"/>
    <p:sldLayoutId id="2147483661" r:id="rId4"/>
    <p:sldLayoutId id="2147483659" r:id="rId5"/>
    <p:sldLayoutId id="2147483668" r:id="rId6"/>
    <p:sldLayoutId id="2147483662" r:id="rId7"/>
    <p:sldLayoutId id="2147483669" r:id="rId8"/>
    <p:sldLayoutId id="2147483664" r:id="rId9"/>
    <p:sldLayoutId id="2147483665" r:id="rId10"/>
    <p:sldLayoutId id="2147483677" r:id="rId11"/>
    <p:sldLayoutId id="2147483678" r:id="rId12"/>
    <p:sldLayoutId id="2147483660" r:id="rId13"/>
    <p:sldLayoutId id="2147483663" r:id="rId14"/>
    <p:sldLayoutId id="2147483656" r:id="rId15"/>
    <p:sldLayoutId id="2147483657" r:id="rId16"/>
    <p:sldLayoutId id="2147483675" r:id="rId17"/>
    <p:sldLayoutId id="2147483676" r:id="rId18"/>
    <p:sldLayoutId id="2147483672" r:id="rId19"/>
    <p:sldLayoutId id="2147483679" r:id="rId20"/>
    <p:sldLayoutId id="2147483673" r:id="rId21"/>
    <p:sldLayoutId id="2147483674" r:id="rId22"/>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mailto:schooltobelong@helsinkimissio.fi"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5" Type="http://schemas.openxmlformats.org/officeDocument/2006/relationships/hyperlink" Target="https://www.helsinkimissio.fi/schooltobelong/" TargetMode="External"/><Relationship Id="rId4" Type="http://schemas.openxmlformats.org/officeDocument/2006/relationships/hyperlink" Target="https://www.helsinkimissio.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a:xfrm>
            <a:off x="380999" y="2235200"/>
            <a:ext cx="11430000" cy="2768600"/>
          </a:xfrm>
        </p:spPr>
        <p:txBody>
          <a:bodyPr>
            <a:noAutofit/>
          </a:bodyPr>
          <a:lstStyle/>
          <a:p>
            <a:r>
              <a:rPr lang="fi-FI" sz="5400" b="1" i="0" strike="noStrike" cap="none" spc="0" baseline="0" dirty="0">
                <a:solidFill>
                  <a:srgbClr val="000000"/>
                </a:solidFill>
                <a:effectLst/>
                <a:latin typeface="Montserrat ExtraBold"/>
                <a:ea typeface="Montserrat ExtraBold"/>
                <a:cs typeface="Montserrat ExtraBold"/>
              </a:rPr>
              <a:t>TYÖPAKETTI 1: </a:t>
            </a:r>
            <a:br>
              <a:rPr lang="fi-FI" sz="5400" b="1" i="0" strike="noStrike" cap="none" spc="0" baseline="0" dirty="0">
                <a:solidFill>
                  <a:srgbClr val="000000"/>
                </a:solidFill>
                <a:effectLst/>
                <a:latin typeface="Montserrat ExtraBold"/>
                <a:ea typeface="Montserrat ExtraBold"/>
                <a:cs typeface="Montserrat ExtraBold"/>
              </a:rPr>
            </a:br>
            <a:r>
              <a:rPr lang="fi-FI" sz="5400" b="1" i="0" strike="noStrike" cap="none" spc="0" baseline="0" dirty="0">
                <a:solidFill>
                  <a:srgbClr val="000000"/>
                </a:solidFill>
                <a:effectLst/>
                <a:latin typeface="Montserrat ExtraBold"/>
                <a:ea typeface="Montserrat ExtraBold"/>
                <a:cs typeface="Montserrat ExtraBold"/>
              </a:rPr>
              <a:t>OPETUS JA VUOROVAIKUTUS</a:t>
            </a:r>
            <a:br>
              <a:rPr lang="fi-FI" sz="5400" dirty="0"/>
            </a:br>
            <a:r>
              <a:rPr lang="fi-FI" sz="5400" dirty="0">
                <a:solidFill>
                  <a:srgbClr val="000000"/>
                </a:solidFill>
                <a:latin typeface="Montserrat ExtraBold"/>
              </a:rPr>
              <a:t>YHTEISÖLLISYYDEN LUOMISEKSI</a:t>
            </a:r>
            <a:endParaRPr lang="fi-FI" sz="5400" b="1" i="0" strike="noStrike" cap="none" spc="0" baseline="0" dirty="0">
              <a:solidFill>
                <a:srgbClr val="000000"/>
              </a:solidFill>
              <a:effectLst/>
              <a:latin typeface="Montserrat ExtraBold"/>
              <a:ea typeface="Montserrat ExtraBold"/>
              <a:cs typeface="Montserrat ExtraBold"/>
            </a:endParaRPr>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2"/>
          <a:stretch>
            <a:fillRect/>
          </a:stretch>
        </p:blipFill>
        <p:spPr>
          <a:xfrm>
            <a:off x="5655978" y="1004355"/>
            <a:ext cx="880042" cy="880042"/>
          </a:xfrm>
          <a:prstGeom prst="rect">
            <a:avLst/>
          </a:prstGeom>
        </p:spPr>
      </p:pic>
      <p:pic>
        <p:nvPicPr>
          <p:cNvPr id="3" name="Picture 2">
            <a:extLst>
              <a:ext uri="{FF2B5EF4-FFF2-40B4-BE49-F238E27FC236}">
                <a16:creationId xmlns:a16="http://schemas.microsoft.com/office/drawing/2014/main" id="{D5F0B97E-8FF8-58C7-CD70-04008C3AE86D}"/>
              </a:ext>
            </a:extLst>
          </p:cNvPr>
          <p:cNvPicPr>
            <a:picLocks noChangeAspect="1"/>
          </p:cNvPicPr>
          <p:nvPr/>
        </p:nvPicPr>
        <p:blipFill>
          <a:blip r:embed="rId3"/>
          <a:stretch>
            <a:fillRect/>
          </a:stretch>
        </p:blipFill>
        <p:spPr>
          <a:xfrm>
            <a:off x="4200879" y="5365855"/>
            <a:ext cx="3790242" cy="451079"/>
          </a:xfrm>
          <a:prstGeom prst="rect">
            <a:avLst/>
          </a:prstGeom>
        </p:spPr>
      </p:pic>
    </p:spTree>
    <p:extLst>
      <p:ext uri="{BB962C8B-B14F-4D97-AF65-F5344CB8AC3E}">
        <p14:creationId xmlns:p14="http://schemas.microsoft.com/office/powerpoint/2010/main" val="172033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D0237CD5-03E8-303F-51A5-D34FC6CFB51E}"/>
              </a:ext>
            </a:extLst>
          </p:cNvPr>
          <p:cNvSpPr>
            <a:spLocks noGrp="1"/>
          </p:cNvSpPr>
          <p:nvPr>
            <p:ph type="title"/>
          </p:nvPr>
        </p:nvSpPr>
        <p:spPr/>
        <p:txBody>
          <a:bodyPr/>
          <a:lstStyle/>
          <a:p>
            <a:r>
              <a:rPr lang="fi-FI" dirty="0"/>
              <a:t>Sisältö</a:t>
            </a:r>
          </a:p>
        </p:txBody>
      </p:sp>
      <p:sp>
        <p:nvSpPr>
          <p:cNvPr id="3" name="Sisällön paikkamerkki 2">
            <a:extLst>
              <a:ext uri="{FF2B5EF4-FFF2-40B4-BE49-F238E27FC236}">
                <a16:creationId xmlns:a16="http://schemas.microsoft.com/office/drawing/2014/main" id="{C5CD5602-9EF2-DBCC-D1B6-904E07E0C54B}"/>
              </a:ext>
            </a:extLst>
          </p:cNvPr>
          <p:cNvSpPr>
            <a:spLocks noGrp="1"/>
          </p:cNvSpPr>
          <p:nvPr>
            <p:ph sz="quarter" idx="10"/>
          </p:nvPr>
        </p:nvSpPr>
        <p:spPr/>
        <p:txBody>
          <a:bodyPr vert="horz" lIns="288000" tIns="90000" rIns="144000" bIns="90000" rtlCol="0" anchor="t">
            <a:noAutofit/>
          </a:bodyPr>
          <a:lstStyle/>
          <a:p>
            <a:pPr marL="0" indent="0">
              <a:buNone/>
            </a:pPr>
            <a:r>
              <a:rPr lang="fi-FI" sz="2200" b="1" i="0" strike="noStrike" cap="none" spc="0" baseline="0" dirty="0">
                <a:solidFill>
                  <a:srgbClr val="000000"/>
                </a:solidFill>
                <a:effectLst/>
                <a:latin typeface="Montserrat"/>
                <a:ea typeface="Montserrat"/>
                <a:cs typeface="Montserrat"/>
              </a:rPr>
              <a:t>1.  Vuorovaikutus ja yhteisöllisyys</a:t>
            </a:r>
            <a:br>
              <a:rPr sz="2200" dirty="0"/>
            </a:br>
            <a:r>
              <a:rPr lang="fi-FI" sz="2200" b="1" i="0" strike="noStrike" cap="none" spc="0" baseline="0" dirty="0">
                <a:solidFill>
                  <a:srgbClr val="000000"/>
                </a:solidFill>
                <a:effectLst/>
                <a:latin typeface="Montserrat"/>
                <a:ea typeface="Montserrat"/>
                <a:cs typeface="Montserrat"/>
              </a:rPr>
              <a:t>	</a:t>
            </a:r>
            <a:r>
              <a:rPr lang="fi-FI" sz="1800" b="0" i="0" strike="noStrike" cap="none" spc="0" baseline="0" dirty="0">
                <a:solidFill>
                  <a:srgbClr val="000000"/>
                </a:solidFill>
                <a:effectLst/>
                <a:latin typeface="Montserrat"/>
                <a:ea typeface="Montserrat"/>
                <a:cs typeface="Montserrat"/>
              </a:rPr>
              <a:t>1.1.</a:t>
            </a:r>
            <a:r>
              <a:rPr lang="fi-FI" sz="1800" dirty="0">
                <a:solidFill>
                  <a:srgbClr val="000000"/>
                </a:solidFill>
                <a:latin typeface="Montserrat"/>
                <a:ea typeface="Montserrat"/>
                <a:cs typeface="Montserrat"/>
              </a:rPr>
              <a:t> </a:t>
            </a:r>
            <a:r>
              <a:rPr lang="fi-FI" sz="1800" b="0" i="0" strike="noStrike" cap="none" spc="0" baseline="0" dirty="0">
                <a:solidFill>
                  <a:srgbClr val="000000"/>
                </a:solidFill>
                <a:effectLst/>
                <a:latin typeface="Montserrat"/>
                <a:ea typeface="Montserrat"/>
                <a:cs typeface="Montserrat"/>
              </a:rPr>
              <a:t>Perustarpeet:  Turvallisuuden tunne ja yhteisöllisyys</a:t>
            </a:r>
            <a:br>
              <a:rPr sz="1800" dirty="0"/>
            </a:br>
            <a:r>
              <a:rPr lang="fi-FI" sz="1800" b="0" i="0" strike="noStrike" cap="none" spc="0" baseline="0" dirty="0">
                <a:solidFill>
                  <a:srgbClr val="000000"/>
                </a:solidFill>
                <a:effectLst/>
                <a:latin typeface="Montserrat"/>
                <a:ea typeface="Montserrat"/>
                <a:cs typeface="Montserrat"/>
              </a:rPr>
              <a:t>	</a:t>
            </a:r>
            <a:r>
              <a:rPr lang="fi-FI" sz="1800" b="0" i="0" strike="noStrike" cap="none" spc="0" baseline="0" dirty="0">
                <a:solidFill>
                  <a:srgbClr val="000000"/>
                </a:solidFill>
                <a:effectLst/>
                <a:ea typeface="Montserrat"/>
                <a:cs typeface="Montserrat"/>
              </a:rPr>
              <a:t>1.2. </a:t>
            </a:r>
            <a:r>
              <a:rPr lang="fi-FI" sz="1800" i="0" strike="noStrike" cap="none" spc="0" baseline="0" dirty="0">
                <a:solidFill>
                  <a:srgbClr val="000000"/>
                </a:solidFill>
                <a:effectLst/>
                <a:ea typeface="Montserrat ExtraBold"/>
                <a:cs typeface="Montserrat ExtraBold"/>
              </a:rPr>
              <a:t>Yhteisöllisyyden positiiviset seuraukset</a:t>
            </a:r>
            <a:br>
              <a:rPr sz="400" dirty="0"/>
            </a:br>
            <a:r>
              <a:rPr lang="fi-FI" sz="100" b="0" i="0" strike="noStrike" cap="none" spc="0" baseline="0" dirty="0">
                <a:solidFill>
                  <a:srgbClr val="000000"/>
                </a:solidFill>
                <a:effectLst/>
                <a:latin typeface="Montserrat"/>
                <a:ea typeface="Montserrat"/>
                <a:cs typeface="Montserrat"/>
              </a:rPr>
              <a:t>	1.2. Vuorovaikutuksen ja yhteisöllisyyden positiiviset seuraukset</a:t>
            </a:r>
            <a:br>
              <a:rPr sz="100" dirty="0"/>
            </a:br>
            <a:endParaRPr sz="100" dirty="0"/>
          </a:p>
          <a:p>
            <a:pPr marL="0" indent="0">
              <a:buNone/>
            </a:pPr>
            <a:r>
              <a:rPr lang="fi-FI" sz="2200" b="1" i="0" strike="noStrike" cap="none" spc="0" baseline="0" dirty="0">
                <a:solidFill>
                  <a:srgbClr val="000000"/>
                </a:solidFill>
                <a:effectLst/>
                <a:latin typeface="Montserrat"/>
                <a:ea typeface="Montserrat"/>
                <a:cs typeface="Montserrat"/>
              </a:rPr>
              <a:t>2. Vuorovaikutteiset toimenpiteet tunneille</a:t>
            </a:r>
            <a:br>
              <a:rPr sz="2200" dirty="0"/>
            </a:br>
            <a:r>
              <a:rPr lang="fi-FI" sz="2200" b="1" i="0" strike="noStrike" cap="none" spc="0" baseline="0" dirty="0">
                <a:solidFill>
                  <a:srgbClr val="000000"/>
                </a:solidFill>
                <a:effectLst/>
                <a:latin typeface="Montserrat"/>
                <a:ea typeface="Montserrat"/>
                <a:cs typeface="Montserrat"/>
              </a:rPr>
              <a:t>	</a:t>
            </a:r>
            <a:r>
              <a:rPr lang="fi-FI" sz="1800" b="0" i="0" strike="noStrike" cap="none" spc="0" baseline="0" dirty="0">
                <a:solidFill>
                  <a:srgbClr val="000000"/>
                </a:solidFill>
                <a:effectLst/>
                <a:latin typeface="Montserrat"/>
                <a:ea typeface="Montserrat"/>
                <a:cs typeface="Montserrat"/>
              </a:rPr>
              <a:t>2.1.  Turvallisuutta luovat pienet rutiinit ja tavat</a:t>
            </a:r>
            <a:br>
              <a:rPr sz="1800" dirty="0"/>
            </a:br>
            <a:r>
              <a:rPr lang="fi-FI" sz="1800" b="0" i="0" strike="noStrike" cap="none" spc="0" baseline="0" dirty="0">
                <a:solidFill>
                  <a:srgbClr val="000000"/>
                </a:solidFill>
                <a:effectLst/>
                <a:latin typeface="Montserrat"/>
                <a:ea typeface="Montserrat"/>
                <a:cs typeface="Montserrat"/>
              </a:rPr>
              <a:t>	2.2. Kaveri-</a:t>
            </a:r>
            <a:r>
              <a:rPr lang="fi-FI" sz="1800" b="0" i="0" strike="noStrike" cap="none" spc="0" baseline="0" dirty="0" err="1">
                <a:solidFill>
                  <a:srgbClr val="000000"/>
                </a:solidFill>
                <a:effectLst/>
                <a:latin typeface="Montserrat"/>
                <a:ea typeface="Montserrat"/>
                <a:cs typeface="Montserrat"/>
              </a:rPr>
              <a:t>check</a:t>
            </a:r>
            <a:r>
              <a:rPr lang="fi-FI" sz="1800" b="0" i="0" strike="noStrike" cap="none" spc="0" baseline="0" dirty="0">
                <a:solidFill>
                  <a:srgbClr val="000000"/>
                </a:solidFill>
                <a:effectLst/>
                <a:latin typeface="Montserrat"/>
                <a:ea typeface="Montserrat"/>
                <a:cs typeface="Montserrat"/>
              </a:rPr>
              <a:t>-in </a:t>
            </a:r>
            <a:br>
              <a:rPr sz="1800" dirty="0"/>
            </a:br>
            <a:r>
              <a:rPr lang="fi-FI" sz="1800" b="0" i="0" strike="noStrike" cap="none" spc="0" baseline="0" dirty="0">
                <a:solidFill>
                  <a:srgbClr val="000000"/>
                </a:solidFill>
                <a:effectLst/>
                <a:latin typeface="Montserrat"/>
                <a:ea typeface="Montserrat"/>
                <a:cs typeface="Montserrat"/>
              </a:rPr>
              <a:t>	2.3. Nähdyksi, kuulluksi ja ymmärretyksi tuleminen – ryhmän tarpeet</a:t>
            </a:r>
            <a:br>
              <a:rPr sz="1800" dirty="0"/>
            </a:br>
            <a:r>
              <a:rPr lang="fi-FI" sz="1800" b="0" i="0" strike="noStrike" cap="none" spc="0" baseline="0" dirty="0">
                <a:solidFill>
                  <a:srgbClr val="000000"/>
                </a:solidFill>
                <a:effectLst/>
                <a:latin typeface="Montserrat"/>
                <a:ea typeface="Montserrat"/>
                <a:cs typeface="Montserrat"/>
              </a:rPr>
              <a:t>	2.4. Ryhmän yhteiset tavoitteet</a:t>
            </a:r>
            <a:br>
              <a:rPr sz="1600" dirty="0"/>
            </a:br>
            <a:endParaRPr sz="1600" dirty="0"/>
          </a:p>
          <a:p>
            <a:pPr marL="0" indent="0">
              <a:buNone/>
            </a:pPr>
            <a:r>
              <a:rPr lang="fi-FI" sz="2200" b="1" i="0" strike="noStrike" cap="none" spc="0" baseline="0" dirty="0">
                <a:solidFill>
                  <a:srgbClr val="000000"/>
                </a:solidFill>
                <a:effectLst/>
                <a:latin typeface="Montserrat"/>
                <a:ea typeface="Montserrat"/>
                <a:cs typeface="Montserrat"/>
              </a:rPr>
              <a:t>3. Vuorovaikutteiset toimenpiteet toteutettaviksi koko koulussa</a:t>
            </a:r>
            <a:br>
              <a:rPr sz="2200" dirty="0"/>
            </a:br>
            <a:r>
              <a:rPr lang="fi-FI" sz="2200" b="1" i="0" strike="noStrike" cap="none" spc="0" baseline="0" dirty="0">
                <a:solidFill>
                  <a:srgbClr val="000000"/>
                </a:solidFill>
                <a:effectLst/>
                <a:latin typeface="Montserrat"/>
                <a:ea typeface="Montserrat"/>
                <a:cs typeface="Montserrat"/>
              </a:rPr>
              <a:t>	</a:t>
            </a:r>
            <a:r>
              <a:rPr lang="fi-FI" sz="1800" b="0" i="0" strike="noStrike" cap="none" spc="0" baseline="0" dirty="0">
                <a:solidFill>
                  <a:srgbClr val="000000"/>
                </a:solidFill>
                <a:effectLst/>
                <a:latin typeface="Montserrat"/>
                <a:ea typeface="Montserrat"/>
                <a:cs typeface="Montserrat"/>
              </a:rPr>
              <a:t>3.1. Kokeilu – Digilaitteeton päivä</a:t>
            </a:r>
            <a:br>
              <a:rPr sz="1800" dirty="0"/>
            </a:br>
            <a:r>
              <a:rPr lang="fi-FI" sz="1800" b="0" i="0" strike="noStrike" cap="none" spc="0" baseline="0" dirty="0">
                <a:solidFill>
                  <a:srgbClr val="000000"/>
                </a:solidFill>
                <a:effectLst/>
                <a:latin typeface="Montserrat"/>
                <a:ea typeface="Montserrat"/>
                <a:cs typeface="Montserrat"/>
              </a:rPr>
              <a:t>	3.2. Kiinnostuksen kohteiden pikatreffit</a:t>
            </a:r>
            <a:br>
              <a:rPr sz="1800" dirty="0"/>
            </a:br>
            <a:r>
              <a:rPr lang="fi-FI" sz="1800" b="0" i="0" strike="noStrike" cap="none" spc="0" baseline="0" dirty="0">
                <a:solidFill>
                  <a:srgbClr val="000000"/>
                </a:solidFill>
                <a:effectLst/>
                <a:latin typeface="Montserrat"/>
                <a:ea typeface="Montserrat"/>
                <a:cs typeface="Montserrat"/>
              </a:rPr>
              <a:t>	3.3. Koulun yhteinen hyvinvointihetki</a:t>
            </a:r>
            <a:endParaRPr lang="fi-FI" sz="2400" dirty="0"/>
          </a:p>
          <a:p>
            <a:pPr marL="0" indent="0">
              <a:buNone/>
            </a:pPr>
            <a:endParaRPr lang="fi-FI" dirty="0"/>
          </a:p>
          <a:p>
            <a:pPr marL="0" indent="0">
              <a:buNone/>
            </a:pPr>
            <a:endParaRPr lang="fi-FI" dirty="0"/>
          </a:p>
        </p:txBody>
      </p:sp>
    </p:spTree>
    <p:extLst>
      <p:ext uri="{BB962C8B-B14F-4D97-AF65-F5344CB8AC3E}">
        <p14:creationId xmlns:p14="http://schemas.microsoft.com/office/powerpoint/2010/main" val="1631963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624D052-6908-47F4-005B-F30ACB639472}"/>
              </a:ext>
            </a:extLst>
          </p:cNvPr>
          <p:cNvSpPr>
            <a:spLocks noGrp="1"/>
          </p:cNvSpPr>
          <p:nvPr>
            <p:ph type="title"/>
          </p:nvPr>
        </p:nvSpPr>
        <p:spPr/>
        <p:txBody>
          <a:bodyPr/>
          <a:lstStyle/>
          <a:p>
            <a:r>
              <a:rPr lang="fi-FI" sz="4400" b="1" i="0" strike="noStrike" cap="none" spc="0" baseline="0" dirty="0">
                <a:solidFill>
                  <a:srgbClr val="000000"/>
                </a:solidFill>
                <a:effectLst/>
                <a:latin typeface="Montserrat ExtraBold"/>
                <a:ea typeface="Montserrat ExtraBold"/>
                <a:cs typeface="Montserrat ExtraBold"/>
              </a:rPr>
              <a:t>Mistä on kyse?</a:t>
            </a:r>
          </a:p>
        </p:txBody>
      </p:sp>
      <p:sp>
        <p:nvSpPr>
          <p:cNvPr id="3" name="Sisällön paikkamerkki 2">
            <a:extLst>
              <a:ext uri="{FF2B5EF4-FFF2-40B4-BE49-F238E27FC236}">
                <a16:creationId xmlns:a16="http://schemas.microsoft.com/office/drawing/2014/main" id="{08765936-65CE-70C4-77DB-D0D40BEC12CF}"/>
              </a:ext>
            </a:extLst>
          </p:cNvPr>
          <p:cNvSpPr>
            <a:spLocks noGrp="1"/>
          </p:cNvSpPr>
          <p:nvPr>
            <p:ph sz="quarter" idx="10"/>
          </p:nvPr>
        </p:nvSpPr>
        <p:spPr>
          <a:xfrm>
            <a:off x="609599" y="1636099"/>
            <a:ext cx="10972802" cy="4323455"/>
          </a:xfrm>
        </p:spPr>
        <p:txBody>
          <a:bodyPr vert="horz" lIns="288000" tIns="90000" rIns="144000" bIns="90000" rtlCol="0" anchor="t">
            <a:normAutofit/>
          </a:bodyPr>
          <a:lstStyle/>
          <a:p>
            <a:r>
              <a:rPr lang="fi-FI" sz="2000" b="0" i="0" strike="noStrike" cap="none" spc="0" baseline="0" dirty="0">
                <a:solidFill>
                  <a:srgbClr val="000000"/>
                </a:solidFill>
                <a:effectLst/>
                <a:latin typeface="Montserrat"/>
                <a:ea typeface="Montserrat"/>
                <a:cs typeface="Montserrat"/>
              </a:rPr>
              <a:t>Materiaalipaketti on suunnattu kouluille, jotka ovat toista vuotta mukana School to </a:t>
            </a:r>
            <a:r>
              <a:rPr lang="fi-FI" sz="2000" b="0" i="0" strike="noStrike" cap="none" spc="0" baseline="0" dirty="0" err="1">
                <a:solidFill>
                  <a:srgbClr val="000000"/>
                </a:solidFill>
                <a:effectLst/>
                <a:latin typeface="Montserrat"/>
                <a:ea typeface="Montserrat"/>
                <a:cs typeface="Montserrat"/>
              </a:rPr>
              <a:t>Belong</a:t>
            </a:r>
            <a:r>
              <a:rPr lang="fi-FI" sz="2000" b="0" i="0" strike="noStrike" cap="none" spc="0" baseline="0" dirty="0">
                <a:solidFill>
                  <a:srgbClr val="000000"/>
                </a:solidFill>
                <a:effectLst/>
                <a:latin typeface="Montserrat"/>
                <a:ea typeface="Montserrat"/>
                <a:cs typeface="Montserrat"/>
              </a:rPr>
              <a:t> -ohjelmassa. </a:t>
            </a:r>
          </a:p>
          <a:p>
            <a:r>
              <a:rPr lang="fi-FI" sz="2000" b="0" i="0" strike="noStrike" cap="none" spc="0" baseline="0" dirty="0">
                <a:solidFill>
                  <a:srgbClr val="000000"/>
                </a:solidFill>
                <a:effectLst/>
                <a:latin typeface="Montserrat"/>
                <a:ea typeface="Montserrat"/>
                <a:cs typeface="Montserrat"/>
              </a:rPr>
              <a:t>School to </a:t>
            </a:r>
            <a:r>
              <a:rPr lang="fi-FI" sz="2000" dirty="0" err="1">
                <a:solidFill>
                  <a:srgbClr val="000000"/>
                </a:solidFill>
                <a:latin typeface="Montserrat"/>
                <a:ea typeface="Montserrat"/>
                <a:cs typeface="Montserrat"/>
              </a:rPr>
              <a:t>B</a:t>
            </a:r>
            <a:r>
              <a:rPr lang="fi-FI" sz="2000" b="0" i="0" strike="noStrike" cap="none" spc="0" baseline="0" dirty="0" err="1">
                <a:solidFill>
                  <a:srgbClr val="000000"/>
                </a:solidFill>
                <a:effectLst/>
                <a:latin typeface="Montserrat"/>
                <a:ea typeface="Montserrat"/>
                <a:cs typeface="Montserrat"/>
              </a:rPr>
              <a:t>elong</a:t>
            </a:r>
            <a:r>
              <a:rPr lang="fi-FI" sz="2000" b="0" i="0" strike="noStrike" cap="none" spc="0" baseline="0" dirty="0">
                <a:solidFill>
                  <a:srgbClr val="000000"/>
                </a:solidFill>
                <a:effectLst/>
                <a:latin typeface="Montserrat"/>
                <a:ea typeface="Montserrat"/>
                <a:cs typeface="Montserrat"/>
              </a:rPr>
              <a:t> -materiaalipaketti sisältää syventäviä työkaluja tukemaan koulujen työtä yksinäisyyden vähentämiseksi. </a:t>
            </a:r>
          </a:p>
          <a:p>
            <a:r>
              <a:rPr lang="fi-FI" sz="2000" b="0" i="0" strike="noStrike" cap="none" spc="0" baseline="0" dirty="0">
                <a:solidFill>
                  <a:srgbClr val="000000"/>
                </a:solidFill>
                <a:effectLst/>
                <a:latin typeface="Montserrat"/>
                <a:ea typeface="Montserrat"/>
                <a:cs typeface="Montserrat"/>
              </a:rPr>
              <a:t>Paketin tarkoitus on auttaa oppilaitoksen henkilökuntaa tarkastelemaan koulun päivittäisiä toimia ja rutiineja sekä kouluympäristöä yksinäisyyden näkökulmasta. </a:t>
            </a:r>
          </a:p>
          <a:p>
            <a:r>
              <a:rPr lang="fi-FI" sz="2000" b="0" i="0" strike="noStrike" cap="none" spc="0" baseline="0" dirty="0">
                <a:solidFill>
                  <a:srgbClr val="000000"/>
                </a:solidFill>
                <a:effectLst/>
                <a:latin typeface="Montserrat"/>
                <a:ea typeface="Montserrat"/>
                <a:cs typeface="Montserrat"/>
              </a:rPr>
              <a:t>Paketti keskittyy opetustilanteisiin, yhteisöllisyyteen ja vuorovaikutukseen koulussa – osin luokkahuoneessa ja osin kouluyhteisössä. </a:t>
            </a:r>
          </a:p>
          <a:p>
            <a:r>
              <a:rPr lang="fi-FI" sz="2000" b="0" i="0" strike="noStrike" cap="none" spc="0" baseline="0" dirty="0">
                <a:solidFill>
                  <a:srgbClr val="000000"/>
                </a:solidFill>
                <a:effectLst/>
                <a:latin typeface="Montserrat"/>
                <a:ea typeface="Montserrat"/>
                <a:cs typeface="Montserrat"/>
              </a:rPr>
              <a:t>Kun vuorovaikutus lisääntyy ja yhteisöllisyyttä tuetaan, vähennetään samalla yksinäisyyttä. </a:t>
            </a:r>
            <a:endParaRPr lang="sv-SE" dirty="0">
              <a:latin typeface="Montserrat"/>
              <a:ea typeface="Calibri"/>
              <a:cs typeface="Calibri"/>
            </a:endParaRPr>
          </a:p>
          <a:p>
            <a:endParaRPr lang="fi-FI" sz="3200" dirty="0"/>
          </a:p>
          <a:p>
            <a:endParaRPr lang="fi-FI" sz="3200" dirty="0"/>
          </a:p>
        </p:txBody>
      </p:sp>
    </p:spTree>
    <p:extLst>
      <p:ext uri="{BB962C8B-B14F-4D97-AF65-F5344CB8AC3E}">
        <p14:creationId xmlns:p14="http://schemas.microsoft.com/office/powerpoint/2010/main" val="3447376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4F1072C-A094-6AA7-2C0A-AEC20EBD7D51}"/>
              </a:ext>
            </a:extLst>
          </p:cNvPr>
          <p:cNvSpPr>
            <a:spLocks noGrp="1"/>
          </p:cNvSpPr>
          <p:nvPr>
            <p:ph type="title"/>
          </p:nvPr>
        </p:nvSpPr>
        <p:spPr>
          <a:xfrm>
            <a:off x="609599" y="599091"/>
            <a:ext cx="11002875" cy="1037008"/>
          </a:xfrm>
        </p:spPr>
        <p:txBody>
          <a:bodyPr/>
          <a:lstStyle/>
          <a:p>
            <a:r>
              <a:rPr lang="fi-FI" sz="4400" b="1" i="0" strike="noStrike" cap="none" spc="0" baseline="0">
                <a:solidFill>
                  <a:srgbClr val="000000"/>
                </a:solidFill>
                <a:effectLst/>
                <a:latin typeface="Montserrat ExtraBold"/>
                <a:ea typeface="Montserrat ExtraBold"/>
                <a:cs typeface="Montserrat ExtraBold"/>
              </a:rPr>
              <a:t>Opetus ja vuorovaikutus</a:t>
            </a:r>
          </a:p>
        </p:txBody>
      </p:sp>
      <p:sp>
        <p:nvSpPr>
          <p:cNvPr id="3" name="Sisällön paikkamerkki 2">
            <a:extLst>
              <a:ext uri="{FF2B5EF4-FFF2-40B4-BE49-F238E27FC236}">
                <a16:creationId xmlns:a16="http://schemas.microsoft.com/office/drawing/2014/main" id="{A7A17E1C-6303-8143-FF2E-691268A50FD0}"/>
              </a:ext>
            </a:extLst>
          </p:cNvPr>
          <p:cNvSpPr>
            <a:spLocks noGrp="1"/>
          </p:cNvSpPr>
          <p:nvPr>
            <p:ph sz="quarter" idx="10"/>
          </p:nvPr>
        </p:nvSpPr>
        <p:spPr>
          <a:xfrm>
            <a:off x="609599" y="1607877"/>
            <a:ext cx="10972802" cy="4622812"/>
          </a:xfrm>
        </p:spPr>
        <p:txBody>
          <a:bodyPr vert="horz" lIns="288000" tIns="90000" rIns="144000" bIns="90000" rtlCol="0" anchor="t">
            <a:normAutofit/>
          </a:bodyPr>
          <a:lstStyle/>
          <a:p>
            <a:pPr fontAlgn="base"/>
            <a:r>
              <a:rPr lang="fi-FI" sz="1800" b="0" i="0" strike="noStrike" cap="none" spc="0" baseline="0">
                <a:solidFill>
                  <a:srgbClr val="000000"/>
                </a:solidFill>
                <a:effectLst/>
                <a:latin typeface="Montserrat"/>
                <a:ea typeface="Montserrat"/>
                <a:cs typeface="Montserrat"/>
              </a:rPr>
              <a:t>Paketilla haluamme painottaa vuorovaikutuksen ja yhteisöllisyyden tärkeyttä nuorten hyvinvoinnille ja opintosuorituksille sekä pohtia, millainen merkitys olisi sillä, että kouluissa ei olisi lainkaan yksinäisyyttä (diat 5-8). </a:t>
            </a:r>
          </a:p>
          <a:p>
            <a:pPr fontAlgn="base"/>
            <a:r>
              <a:rPr lang="fi-FI" sz="1800" b="0" i="0" strike="noStrike" cap="none" spc="0" baseline="0">
                <a:solidFill>
                  <a:srgbClr val="000000"/>
                </a:solidFill>
                <a:effectLst/>
                <a:latin typeface="Montserrat"/>
                <a:ea typeface="Montserrat"/>
                <a:cs typeface="Montserrat"/>
              </a:rPr>
              <a:t>Paketti sisältää erilaisia harjoituksia, rutiineja ja vinkkejä, joilla luoda tilaisuuksia vuorovaikutukseen luontevana osana päivittäistä koulutyötä sekä luokassa että koulussa kokonaisuutena (diat 9-20).</a:t>
            </a:r>
          </a:p>
          <a:p>
            <a:pPr fontAlgn="base"/>
            <a:r>
              <a:rPr lang="fi-FI" sz="1800" b="0" i="0" strike="noStrike" cap="none" spc="0" baseline="0">
                <a:solidFill>
                  <a:srgbClr val="000000"/>
                </a:solidFill>
                <a:effectLst/>
                <a:latin typeface="Montserrat"/>
                <a:ea typeface="Montserrat"/>
                <a:cs typeface="Montserrat"/>
              </a:rPr>
              <a:t>Vuorovaikutus tapahtuu yleensä luonnostaan, eikä vinkkiemme ole tarkoitus pakottaa sitä. Pikemminkin haluamme antaa pienen tuuppauksen oikeaan suuntaan ja madaltaa kynnystä ottaa kontaktia toisiin, luoda oppilaille mahdollisuuksia tutustua uusiin ihmisiin koulussa tai syventää jo olemassa olevia ystävyyssuhteita.  </a:t>
            </a:r>
          </a:p>
          <a:p>
            <a:pPr fontAlgn="base"/>
            <a:r>
              <a:rPr lang="fi-FI" sz="1800" b="0" i="0" strike="noStrike" cap="none" spc="0" baseline="0">
                <a:solidFill>
                  <a:srgbClr val="000000"/>
                </a:solidFill>
                <a:effectLst/>
                <a:latin typeface="Montserrat"/>
                <a:ea typeface="Montserrat"/>
                <a:cs typeface="Montserrat"/>
              </a:rPr>
              <a:t>Huom! Tueksenne olemme koonneet erillisen word-muotoisen muistilistan, jonka voi tulostaa ja laittaa näkyville koulussa.</a:t>
            </a:r>
          </a:p>
          <a:p>
            <a:pPr fontAlgn="base"/>
            <a:endParaRPr lang="sv-SE" sz="1800">
              <a:effectLst/>
              <a:latin typeface="Montserrat" pitchFamily="2" charset="77"/>
              <a:ea typeface="Times New Roman" pitchFamily="18" charset="0"/>
            </a:endParaRPr>
          </a:p>
          <a:p>
            <a:endParaRPr lang="fi-FI" sz="2400">
              <a:latin typeface="Montserrat"/>
              <a:ea typeface="Calibri"/>
              <a:cs typeface="Calibri"/>
            </a:endParaRPr>
          </a:p>
          <a:p>
            <a:endParaRPr lang="fi-FI" sz="2400"/>
          </a:p>
        </p:txBody>
      </p:sp>
    </p:spTree>
    <p:extLst>
      <p:ext uri="{BB962C8B-B14F-4D97-AF65-F5344CB8AC3E}">
        <p14:creationId xmlns:p14="http://schemas.microsoft.com/office/powerpoint/2010/main" val="1306388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97D2FE4-93A6-3443-975D-BCC704B400D0}"/>
              </a:ext>
            </a:extLst>
          </p:cNvPr>
          <p:cNvSpPr>
            <a:spLocks noGrp="1"/>
          </p:cNvSpPr>
          <p:nvPr>
            <p:ph type="title"/>
          </p:nvPr>
        </p:nvSpPr>
        <p:spPr/>
        <p:txBody>
          <a:bodyPr>
            <a:normAutofit/>
          </a:bodyPr>
          <a:lstStyle/>
          <a:p>
            <a:pPr marL="457200" indent="-457200">
              <a:buFont typeface="+mj-lt"/>
              <a:buAutoNum type="arabicPeriod"/>
            </a:pPr>
            <a:r>
              <a:rPr lang="fi-FI" sz="4400" b="1" i="0" strike="noStrike" cap="none" spc="0" baseline="0">
                <a:solidFill>
                  <a:srgbClr val="000000"/>
                </a:solidFill>
                <a:effectLst/>
                <a:latin typeface="Montserrat ExtraBold"/>
                <a:ea typeface="Montserrat ExtraBold"/>
                <a:cs typeface="Montserrat ExtraBold"/>
              </a:rPr>
              <a:t>Vuorovaikutus ja yhteisöllisyys</a:t>
            </a:r>
          </a:p>
        </p:txBody>
      </p:sp>
      <p:sp>
        <p:nvSpPr>
          <p:cNvPr id="3" name="Sisällön paikkamerkki 2">
            <a:extLst>
              <a:ext uri="{FF2B5EF4-FFF2-40B4-BE49-F238E27FC236}">
                <a16:creationId xmlns:a16="http://schemas.microsoft.com/office/drawing/2014/main" id="{F5E51607-BFA8-3FDA-E6A3-AA0163739F67}"/>
              </a:ext>
            </a:extLst>
          </p:cNvPr>
          <p:cNvSpPr>
            <a:spLocks noGrp="1"/>
          </p:cNvSpPr>
          <p:nvPr>
            <p:ph sz="quarter" idx="10"/>
          </p:nvPr>
        </p:nvSpPr>
        <p:spPr>
          <a:xfrm>
            <a:off x="6096000" y="1636099"/>
            <a:ext cx="5486822" cy="4622812"/>
          </a:xfrm>
        </p:spPr>
        <p:txBody>
          <a:bodyPr>
            <a:normAutofit/>
          </a:bodyPr>
          <a:lstStyle/>
          <a:p>
            <a:pPr marL="0" indent="0">
              <a:buNone/>
            </a:pPr>
            <a:r>
              <a:rPr lang="fi-FI" sz="2400" b="1" i="0" strike="noStrike" cap="none" spc="0" baseline="0" dirty="0">
                <a:solidFill>
                  <a:srgbClr val="000000"/>
                </a:solidFill>
                <a:effectLst/>
                <a:latin typeface="Montserrat ExtraBold"/>
                <a:ea typeface="Montserrat ExtraBold"/>
                <a:cs typeface="Montserrat ExtraBold"/>
              </a:rPr>
              <a:t>1.1. Perustarpeet</a:t>
            </a:r>
            <a:br>
              <a:rPr sz="2100" dirty="0"/>
            </a:br>
            <a:endParaRPr sz="2100" dirty="0"/>
          </a:p>
          <a:p>
            <a:pPr lvl="1"/>
            <a:r>
              <a:rPr lang="fi-FI" sz="2000" dirty="0">
                <a:solidFill>
                  <a:srgbClr val="000000"/>
                </a:solidFill>
                <a:latin typeface="Montserrat"/>
                <a:ea typeface="Montserrat"/>
                <a:cs typeface="Montserrat"/>
              </a:rPr>
              <a:t>Maslow ehdottaa, että perustarpeet tulisi tyydyttää voidaksemme saavuttaa enemmän</a:t>
            </a:r>
          </a:p>
          <a:p>
            <a:pPr lvl="1"/>
            <a:r>
              <a:rPr lang="fi-FI" sz="2000" b="0" i="0" strike="noStrike" cap="none" spc="0" baseline="0" dirty="0">
                <a:solidFill>
                  <a:srgbClr val="000000"/>
                </a:solidFill>
                <a:effectLst/>
                <a:latin typeface="Montserrat"/>
                <a:ea typeface="Montserrat"/>
                <a:cs typeface="Montserrat"/>
              </a:rPr>
              <a:t>Kun fysiologiset, </a:t>
            </a:r>
            <a:r>
              <a:rPr lang="fi-FI" sz="2000" b="1" i="0" strike="noStrike" cap="none" spc="0" baseline="0" dirty="0">
                <a:solidFill>
                  <a:srgbClr val="000000"/>
                </a:solidFill>
                <a:effectLst/>
                <a:latin typeface="Montserrat"/>
                <a:ea typeface="Montserrat"/>
                <a:cs typeface="Montserrat"/>
              </a:rPr>
              <a:t>turvallisuuden ja yhteenkuuluvuuden </a:t>
            </a:r>
            <a:r>
              <a:rPr lang="fi-FI" sz="2000" dirty="0">
                <a:solidFill>
                  <a:srgbClr val="000000"/>
                </a:solidFill>
                <a:latin typeface="Montserrat"/>
                <a:ea typeface="Montserrat"/>
                <a:cs typeface="Montserrat"/>
              </a:rPr>
              <a:t>perustarpeet on tyydytetty, voimme saavuttaa täyden potentiaalimme</a:t>
            </a:r>
            <a:endParaRPr lang="fi-FI" sz="2000" b="0" i="0" strike="noStrike" cap="none" spc="0" baseline="0" dirty="0">
              <a:solidFill>
                <a:srgbClr val="000000"/>
              </a:solidFill>
              <a:effectLst/>
              <a:latin typeface="Montserrat"/>
              <a:ea typeface="Montserrat"/>
              <a:cs typeface="Montserrat"/>
            </a:endParaRPr>
          </a:p>
        </p:txBody>
      </p:sp>
      <p:graphicFrame>
        <p:nvGraphicFramePr>
          <p:cNvPr id="4" name="Kaaviokuva 3">
            <a:extLst>
              <a:ext uri="{FF2B5EF4-FFF2-40B4-BE49-F238E27FC236}">
                <a16:creationId xmlns:a16="http://schemas.microsoft.com/office/drawing/2014/main" id="{7EED3F56-E0F8-48F7-9565-D43F04ABA13C}"/>
              </a:ext>
            </a:extLst>
          </p:cNvPr>
          <p:cNvGraphicFramePr/>
          <p:nvPr>
            <p:extLst>
              <p:ext uri="{D42A27DB-BD31-4B8C-83A1-F6EECF244321}">
                <p14:modId xmlns:p14="http://schemas.microsoft.com/office/powerpoint/2010/main" val="1495696180"/>
              </p:ext>
            </p:extLst>
          </p:nvPr>
        </p:nvGraphicFramePr>
        <p:xfrm>
          <a:off x="762000" y="1636100"/>
          <a:ext cx="5156200" cy="4402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4501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7700F6-C3E8-065B-4DD7-D71A0E1D8754}"/>
              </a:ext>
            </a:extLst>
          </p:cNvPr>
          <p:cNvSpPr>
            <a:spLocks noGrp="1"/>
          </p:cNvSpPr>
          <p:nvPr>
            <p:ph type="title"/>
          </p:nvPr>
        </p:nvSpPr>
        <p:spPr/>
        <p:txBody>
          <a:bodyPr>
            <a:normAutofit/>
          </a:bodyPr>
          <a:lstStyle/>
          <a:p>
            <a:r>
              <a:rPr lang="fi-FI" sz="3200" b="1" i="0" strike="noStrike" cap="none" spc="0" baseline="0" dirty="0">
                <a:solidFill>
                  <a:srgbClr val="000000"/>
                </a:solidFill>
                <a:effectLst/>
                <a:latin typeface="Montserrat ExtraBold"/>
                <a:ea typeface="Montserrat ExtraBold"/>
                <a:cs typeface="Montserrat ExtraBold"/>
              </a:rPr>
              <a:t>1.1. Psykologinen turvallisuus</a:t>
            </a:r>
          </a:p>
        </p:txBody>
      </p:sp>
      <p:sp>
        <p:nvSpPr>
          <p:cNvPr id="3" name="Sisällön paikkamerkki 2">
            <a:extLst>
              <a:ext uri="{FF2B5EF4-FFF2-40B4-BE49-F238E27FC236}">
                <a16:creationId xmlns:a16="http://schemas.microsoft.com/office/drawing/2014/main" id="{84795019-D210-716A-175B-1AA08C117A5E}"/>
              </a:ext>
            </a:extLst>
          </p:cNvPr>
          <p:cNvSpPr>
            <a:spLocks noGrp="1"/>
          </p:cNvSpPr>
          <p:nvPr>
            <p:ph sz="quarter" idx="10"/>
          </p:nvPr>
        </p:nvSpPr>
        <p:spPr>
          <a:xfrm>
            <a:off x="609600" y="1636099"/>
            <a:ext cx="10957561" cy="4510701"/>
          </a:xfrm>
        </p:spPr>
        <p:txBody>
          <a:bodyPr>
            <a:normAutofit/>
          </a:bodyPr>
          <a:lstStyle/>
          <a:p>
            <a:r>
              <a:rPr lang="fi-FI" sz="2200" b="0" i="0" strike="noStrike" cap="none" spc="0" baseline="0" dirty="0">
                <a:solidFill>
                  <a:srgbClr val="000000"/>
                </a:solidFill>
                <a:effectLst/>
                <a:latin typeface="Montserrat"/>
                <a:ea typeface="Montserrat"/>
                <a:cs typeface="Montserrat"/>
              </a:rPr>
              <a:t>Turvallisuus on edellytys hyvältä tuntuvalle vuorovaikutukselle.</a:t>
            </a:r>
          </a:p>
          <a:p>
            <a:r>
              <a:rPr lang="fi-FI" sz="2200" b="0" i="0" strike="noStrike" cap="none" spc="0" baseline="0" dirty="0">
                <a:solidFill>
                  <a:srgbClr val="000000"/>
                </a:solidFill>
                <a:effectLst/>
                <a:latin typeface="Montserrat"/>
                <a:ea typeface="Montserrat"/>
                <a:cs typeface="Montserrat"/>
              </a:rPr>
              <a:t>Turvallisuuden tunne mahdollistaa sen, että opiskelijat voivat keskittyä oppimiseen ilman että huoli tai pelko ahdistaa ja häiritsee keskittymistä. </a:t>
            </a:r>
          </a:p>
          <a:p>
            <a:r>
              <a:rPr lang="fi-FI" sz="2200" b="0" i="0" strike="noStrike" cap="none" spc="0" baseline="0" dirty="0">
                <a:solidFill>
                  <a:srgbClr val="000000"/>
                </a:solidFill>
                <a:effectLst/>
                <a:latin typeface="Montserrat"/>
                <a:ea typeface="Montserrat"/>
                <a:cs typeface="Montserrat"/>
              </a:rPr>
              <a:t>Turvallisuuden tunne myös tukee opiskelijan itsetuntoa, lisää luottamusta opiskelutovereihin ja opettajiin, ja siten tukee luontaista vuorovaikutusta ja yhteisöllisyyttä.</a:t>
            </a:r>
          </a:p>
          <a:p>
            <a:r>
              <a:rPr lang="fi-FI" sz="2200" b="0" i="0" strike="noStrike" cap="none" spc="0" baseline="0" dirty="0">
                <a:solidFill>
                  <a:srgbClr val="000000"/>
                </a:solidFill>
                <a:effectLst/>
                <a:latin typeface="Montserrat"/>
                <a:ea typeface="Montserrat"/>
                <a:cs typeface="Montserrat"/>
              </a:rPr>
              <a:t>Psykologista turvallisuutta voidaan rakentaa monin tavoin ja ryhmän ohjaajalla tai opettajalla on mahdollisuus myötävaikuttaa psykologisen turvallisuuden syntymiseen. </a:t>
            </a:r>
          </a:p>
          <a:p>
            <a:endParaRPr lang="sv-SE" sz="2600" dirty="0"/>
          </a:p>
          <a:p>
            <a:endParaRPr lang="sv-SE" dirty="0"/>
          </a:p>
        </p:txBody>
      </p:sp>
    </p:spTree>
    <p:extLst>
      <p:ext uri="{BB962C8B-B14F-4D97-AF65-F5344CB8AC3E}">
        <p14:creationId xmlns:p14="http://schemas.microsoft.com/office/powerpoint/2010/main" val="1189575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7700F6-C3E8-065B-4DD7-D71A0E1D8754}"/>
              </a:ext>
            </a:extLst>
          </p:cNvPr>
          <p:cNvSpPr>
            <a:spLocks noGrp="1"/>
          </p:cNvSpPr>
          <p:nvPr>
            <p:ph type="title"/>
          </p:nvPr>
        </p:nvSpPr>
        <p:spPr/>
        <p:txBody>
          <a:bodyPr>
            <a:normAutofit/>
          </a:bodyPr>
          <a:lstStyle/>
          <a:p>
            <a:r>
              <a:rPr lang="fi-FI" sz="3200" b="1" i="0" strike="noStrike" cap="none" spc="0" baseline="0" dirty="0">
                <a:solidFill>
                  <a:srgbClr val="000000"/>
                </a:solidFill>
                <a:effectLst/>
                <a:latin typeface="Montserrat ExtraBold"/>
                <a:ea typeface="Montserrat ExtraBold"/>
                <a:cs typeface="Montserrat ExtraBold"/>
              </a:rPr>
              <a:t>1.1. Psykologinen turvallisuus</a:t>
            </a:r>
          </a:p>
        </p:txBody>
      </p:sp>
      <p:graphicFrame>
        <p:nvGraphicFramePr>
          <p:cNvPr id="5" name="Taulukko 4">
            <a:extLst>
              <a:ext uri="{FF2B5EF4-FFF2-40B4-BE49-F238E27FC236}">
                <a16:creationId xmlns:a16="http://schemas.microsoft.com/office/drawing/2014/main" id="{4E7AA753-AA15-DC76-FD3E-281E0A4D0979}"/>
              </a:ext>
            </a:extLst>
          </p:cNvPr>
          <p:cNvGraphicFramePr>
            <a:graphicFrameLocks noGrp="1"/>
          </p:cNvGraphicFramePr>
          <p:nvPr>
            <p:extLst>
              <p:ext uri="{D42A27DB-BD31-4B8C-83A1-F6EECF244321}">
                <p14:modId xmlns:p14="http://schemas.microsoft.com/office/powerpoint/2010/main" val="2781377439"/>
              </p:ext>
            </p:extLst>
          </p:nvPr>
        </p:nvGraphicFramePr>
        <p:xfrm>
          <a:off x="2517774" y="1636099"/>
          <a:ext cx="7156450" cy="3595031"/>
        </p:xfrm>
        <a:graphic>
          <a:graphicData uri="http://schemas.openxmlformats.org/drawingml/2006/table">
            <a:tbl>
              <a:tblPr firstRow="1" bandRow="1">
                <a:tableStyleId>{5C22544A-7EE6-4342-B048-85BDC9FD1C3A}</a:tableStyleId>
              </a:tblPr>
              <a:tblGrid>
                <a:gridCol w="7156450">
                  <a:extLst>
                    <a:ext uri="{9D8B030D-6E8A-4147-A177-3AD203B41FA5}">
                      <a16:colId xmlns:a16="http://schemas.microsoft.com/office/drawing/2014/main" val="2777107833"/>
                    </a:ext>
                  </a:extLst>
                </a:gridCol>
              </a:tblGrid>
              <a:tr h="1950496">
                <a:tc>
                  <a:txBody>
                    <a:bodyPr/>
                    <a:lstStyle/>
                    <a:p>
                      <a:pPr marL="0" algn="l" defTabSz="914400" rtl="0" eaLnBrk="1" latinLnBrk="0" hangingPunct="1"/>
                      <a:r>
                        <a:rPr lang="fi-FI" sz="2000" b="1" i="0" strike="noStrike" cap="none" spc="0" baseline="0" dirty="0">
                          <a:solidFill>
                            <a:srgbClr val="000000"/>
                          </a:solidFill>
                          <a:effectLst/>
                          <a:latin typeface="Montserrat"/>
                          <a:ea typeface="Montserrat"/>
                          <a:cs typeface="Montserrat"/>
                        </a:rPr>
                        <a:t>Yksilötasolla</a:t>
                      </a:r>
                      <a:r>
                        <a:rPr lang="fi-FI" sz="2000" b="0" i="0" strike="noStrike" cap="none" spc="0" baseline="0" dirty="0">
                          <a:solidFill>
                            <a:srgbClr val="000000"/>
                          </a:solidFill>
                          <a:effectLst/>
                          <a:latin typeface="Montserrat"/>
                          <a:ea typeface="Montserrat"/>
                          <a:cs typeface="Montserrat"/>
                        </a:rPr>
                        <a:t> psykologinen turvallisuus määritellään </a:t>
                      </a:r>
                      <a:r>
                        <a:rPr lang="fi-FI" sz="2000" b="0" i="1" strike="noStrike" cap="none" spc="0" baseline="0" dirty="0">
                          <a:solidFill>
                            <a:srgbClr val="000000"/>
                          </a:solidFill>
                          <a:effectLst/>
                          <a:latin typeface="Montserrat"/>
                          <a:ea typeface="Montserrat"/>
                          <a:cs typeface="Montserrat"/>
                        </a:rPr>
                        <a:t>”kun henkilö kokee voivansa olla oma itsensä pelkäämättä kielteisiä seurauksia minäkuvalleen tai asemalleen yhteisössä”</a:t>
                      </a:r>
                      <a:r>
                        <a:rPr lang="fi-FI" sz="2000" b="0" i="0" strike="noStrike" cap="none" spc="0" baseline="0" dirty="0">
                          <a:solidFill>
                            <a:srgbClr val="000000"/>
                          </a:solidFill>
                          <a:effectLst/>
                          <a:latin typeface="Montserrat"/>
                          <a:ea typeface="Montserrat"/>
                          <a:cs typeface="Montserrat"/>
                        </a:rPr>
                        <a:t>(</a:t>
                      </a:r>
                      <a:r>
                        <a:rPr lang="fi-FI" sz="2000" b="0" i="0" strike="noStrike" cap="none" spc="0" baseline="0" dirty="0" err="1">
                          <a:solidFill>
                            <a:srgbClr val="000000"/>
                          </a:solidFill>
                          <a:effectLst/>
                          <a:latin typeface="Montserrat"/>
                          <a:ea typeface="Montserrat"/>
                          <a:cs typeface="Montserrat"/>
                        </a:rPr>
                        <a:t>Kahn</a:t>
                      </a:r>
                      <a:r>
                        <a:rPr lang="fi-FI" sz="2000" b="0" i="0" strike="noStrike" cap="none" spc="0" baseline="0" dirty="0">
                          <a:solidFill>
                            <a:srgbClr val="000000"/>
                          </a:solidFill>
                          <a:effectLst/>
                          <a:latin typeface="Montserrat"/>
                          <a:ea typeface="Montserrat"/>
                          <a:cs typeface="Montserrat"/>
                        </a:rPr>
                        <a:t> 1990). </a:t>
                      </a:r>
                    </a:p>
                    <a:p>
                      <a:pPr marL="0" algn="l" defTabSz="914400" rtl="0" eaLnBrk="1" latinLnBrk="0" hangingPunct="1"/>
                      <a:endParaRPr lang="fi-FI" sz="2000" b="0" i="0" strike="noStrike" cap="none" spc="0" baseline="0" dirty="0">
                        <a:solidFill>
                          <a:srgbClr val="000000"/>
                        </a:solidFill>
                        <a:effectLst/>
                        <a:latin typeface="Montserrat"/>
                        <a:ea typeface="Montserrat"/>
                        <a:cs typeface="Montserrat"/>
                      </a:endParaRPr>
                    </a:p>
                  </a:txBody>
                  <a:tcPr>
                    <a:noFill/>
                  </a:tcPr>
                </a:tc>
                <a:extLst>
                  <a:ext uri="{0D108BD9-81ED-4DB2-BD59-A6C34878D82A}">
                    <a16:rowId xmlns:a16="http://schemas.microsoft.com/office/drawing/2014/main" val="3193614980"/>
                  </a:ext>
                </a:extLst>
              </a:tr>
              <a:tr h="16445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000" b="1" i="0" strike="noStrike" cap="none" spc="0" baseline="0" dirty="0">
                          <a:solidFill>
                            <a:srgbClr val="000000"/>
                          </a:solidFill>
                          <a:effectLst/>
                          <a:latin typeface="Montserrat"/>
                          <a:ea typeface="Montserrat"/>
                          <a:cs typeface="Montserrat"/>
                        </a:rPr>
                        <a:t>Ryhmätasolla</a:t>
                      </a:r>
                      <a:r>
                        <a:rPr lang="fi-FI" sz="2000" b="0" i="0" strike="noStrike" cap="none" spc="0" baseline="0" dirty="0">
                          <a:solidFill>
                            <a:srgbClr val="000000"/>
                          </a:solidFill>
                          <a:effectLst/>
                          <a:latin typeface="Montserrat"/>
                          <a:ea typeface="Montserrat"/>
                          <a:cs typeface="Montserrat"/>
                        </a:rPr>
                        <a:t> sen voi määritellä </a:t>
                      </a:r>
                      <a:r>
                        <a:rPr lang="fi-FI" sz="2000" b="0" i="1" strike="noStrike" cap="none" spc="0" baseline="0" dirty="0">
                          <a:solidFill>
                            <a:srgbClr val="000000"/>
                          </a:solidFill>
                          <a:effectLst/>
                          <a:latin typeface="Montserrat"/>
                          <a:ea typeface="Montserrat"/>
                          <a:cs typeface="Montserrat"/>
                        </a:rPr>
                        <a:t>”yhteiseksi vakaumukseksi siitä, että ryhmässä on turvallista ottaa ihmisten välisiä riskejä”</a:t>
                      </a:r>
                      <a:r>
                        <a:rPr lang="fi-FI" sz="2000" b="0" i="0" strike="noStrike" cap="none" spc="0" baseline="0" dirty="0">
                          <a:solidFill>
                            <a:srgbClr val="000000"/>
                          </a:solidFill>
                          <a:effectLst/>
                          <a:latin typeface="Montserrat"/>
                          <a:ea typeface="Montserrat"/>
                          <a:cs typeface="Montserrat"/>
                        </a:rPr>
                        <a:t> (</a:t>
                      </a:r>
                      <a:r>
                        <a:rPr lang="fi-FI" sz="2000" b="0" i="0" strike="noStrike" cap="none" spc="0" baseline="0" dirty="0" err="1">
                          <a:solidFill>
                            <a:srgbClr val="000000"/>
                          </a:solidFill>
                          <a:effectLst/>
                          <a:latin typeface="Montserrat"/>
                          <a:ea typeface="Montserrat"/>
                          <a:cs typeface="Montserrat"/>
                        </a:rPr>
                        <a:t>Edmondson</a:t>
                      </a:r>
                      <a:r>
                        <a:rPr lang="fi-FI" sz="2000" b="0" i="0" strike="noStrike" cap="none" spc="0" baseline="0" dirty="0">
                          <a:solidFill>
                            <a:srgbClr val="000000"/>
                          </a:solidFill>
                          <a:effectLst/>
                          <a:latin typeface="Montserrat"/>
                          <a:ea typeface="Montserrat"/>
                          <a:cs typeface="Montserrat"/>
                        </a:rPr>
                        <a:t>, 1999). </a:t>
                      </a:r>
                    </a:p>
                    <a:p>
                      <a:pPr marL="0" algn="l" defTabSz="914400" rtl="0" eaLnBrk="1" latinLnBrk="0" hangingPunct="1"/>
                      <a:endParaRPr lang="fi-FI" sz="2000" b="0" i="0" strike="noStrike" cap="none" spc="0" baseline="0" dirty="0">
                        <a:solidFill>
                          <a:srgbClr val="000000"/>
                        </a:solidFill>
                        <a:effectLst/>
                        <a:latin typeface="Montserrat"/>
                        <a:ea typeface="Montserrat"/>
                        <a:cs typeface="Montserrat"/>
                      </a:endParaRPr>
                    </a:p>
                  </a:txBody>
                  <a:tcPr>
                    <a:noFill/>
                  </a:tcPr>
                </a:tc>
                <a:extLst>
                  <a:ext uri="{0D108BD9-81ED-4DB2-BD59-A6C34878D82A}">
                    <a16:rowId xmlns:a16="http://schemas.microsoft.com/office/drawing/2014/main" val="1373557479"/>
                  </a:ext>
                </a:extLst>
              </a:tr>
            </a:tbl>
          </a:graphicData>
        </a:graphic>
      </p:graphicFrame>
    </p:spTree>
    <p:extLst>
      <p:ext uri="{BB962C8B-B14F-4D97-AF65-F5344CB8AC3E}">
        <p14:creationId xmlns:p14="http://schemas.microsoft.com/office/powerpoint/2010/main" val="4025173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4DC0FB-1ADB-5033-F13B-AA5ED5F127DD}"/>
              </a:ext>
            </a:extLst>
          </p:cNvPr>
          <p:cNvSpPr>
            <a:spLocks noGrp="1"/>
          </p:cNvSpPr>
          <p:nvPr>
            <p:ph type="title"/>
          </p:nvPr>
        </p:nvSpPr>
        <p:spPr/>
        <p:txBody>
          <a:bodyPr>
            <a:normAutofit/>
          </a:bodyPr>
          <a:lstStyle/>
          <a:p>
            <a:r>
              <a:rPr lang="fi-FI" sz="3200" b="1" i="0" strike="noStrike" cap="none" spc="0" baseline="0">
                <a:solidFill>
                  <a:srgbClr val="000000"/>
                </a:solidFill>
                <a:effectLst/>
                <a:latin typeface="Montserrat ExtraBold"/>
                <a:ea typeface="Montserrat ExtraBold"/>
                <a:cs typeface="Montserrat ExtraBold"/>
              </a:rPr>
              <a:t>Vuorovaikutus ja yhteisöllisyys</a:t>
            </a:r>
          </a:p>
        </p:txBody>
      </p:sp>
      <p:sp>
        <p:nvSpPr>
          <p:cNvPr id="3" name="Sisällön paikkamerkki 2">
            <a:extLst>
              <a:ext uri="{FF2B5EF4-FFF2-40B4-BE49-F238E27FC236}">
                <a16:creationId xmlns:a16="http://schemas.microsoft.com/office/drawing/2014/main" id="{53B37986-FC58-E78C-F816-96DA03038613}"/>
              </a:ext>
            </a:extLst>
          </p:cNvPr>
          <p:cNvSpPr>
            <a:spLocks noGrp="1"/>
          </p:cNvSpPr>
          <p:nvPr>
            <p:ph sz="quarter" idx="10"/>
          </p:nvPr>
        </p:nvSpPr>
        <p:spPr/>
        <p:txBody>
          <a:bodyPr>
            <a:normAutofit/>
          </a:bodyPr>
          <a:lstStyle/>
          <a:p>
            <a:r>
              <a:rPr lang="fi-FI" sz="2000" b="0" i="0" strike="noStrike" cap="none" spc="0" baseline="0" dirty="0">
                <a:solidFill>
                  <a:srgbClr val="000000"/>
                </a:solidFill>
                <a:effectLst/>
                <a:latin typeface="Montserrat"/>
                <a:ea typeface="Montserrat"/>
                <a:cs typeface="Montserrat"/>
              </a:rPr>
              <a:t>Yhteisöllisyys ja vuorovaikutus ovat monin tavoin tärkeitä ja vaikuttavat meihin sekä fyysisesti että henkisesti. </a:t>
            </a:r>
          </a:p>
          <a:p>
            <a:r>
              <a:rPr lang="fi-FI" sz="2000" b="0" i="0" strike="noStrike" cap="none" spc="0" baseline="0" dirty="0">
                <a:solidFill>
                  <a:srgbClr val="000000"/>
                </a:solidFill>
                <a:effectLst/>
                <a:latin typeface="Montserrat"/>
                <a:ea typeface="Montserrat"/>
                <a:cs typeface="Montserrat"/>
              </a:rPr>
              <a:t>Yhteisöllisyys edesauttaa sosiaalista vuorovaikutusta, yhteenkuuluvuutta ja itsen ja toisten arvostusta, mikä taas vaikuttaa positiivisesti yksilön hyvinvointiin, käyttäytymiseen ja suorituksiin. </a:t>
            </a:r>
          </a:p>
          <a:p>
            <a:r>
              <a:rPr lang="fi-FI" sz="2000" b="0" i="0" strike="noStrike" cap="none" spc="0" baseline="0" dirty="0">
                <a:solidFill>
                  <a:srgbClr val="000000"/>
                </a:solidFill>
                <a:effectLst/>
                <a:latin typeface="Montserrat"/>
                <a:ea typeface="Montserrat"/>
                <a:cs typeface="Montserrat"/>
              </a:rPr>
              <a:t>Muutoksen aikaansaamiseksi ja turvallisen, inklusiivisen ja positiivisen kulttuurin luomiseksi vaaditaan määrätietoista ja huolellista suunnittelua sekä päivittäistä panostusta ja harjoittelua.</a:t>
            </a:r>
          </a:p>
        </p:txBody>
      </p:sp>
    </p:spTree>
    <p:extLst>
      <p:ext uri="{BB962C8B-B14F-4D97-AF65-F5344CB8AC3E}">
        <p14:creationId xmlns:p14="http://schemas.microsoft.com/office/powerpoint/2010/main" val="239458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FC93E3-73A3-B5C9-76D9-76DFDDB3905C}"/>
              </a:ext>
            </a:extLst>
          </p:cNvPr>
          <p:cNvSpPr>
            <a:spLocks noGrp="1"/>
          </p:cNvSpPr>
          <p:nvPr>
            <p:ph type="title"/>
          </p:nvPr>
        </p:nvSpPr>
        <p:spPr/>
        <p:txBody>
          <a:bodyPr>
            <a:normAutofit/>
          </a:bodyPr>
          <a:lstStyle/>
          <a:p>
            <a:r>
              <a:rPr lang="fi-FI" sz="3200" b="1" i="0" strike="noStrike" cap="none" spc="0" baseline="0" dirty="0">
                <a:solidFill>
                  <a:srgbClr val="000000"/>
                </a:solidFill>
                <a:effectLst/>
                <a:latin typeface="Montserrat ExtraBold"/>
                <a:ea typeface="Montserrat ExtraBold"/>
                <a:cs typeface="Montserrat ExtraBold"/>
              </a:rPr>
              <a:t>1.2. Yhteisöllisyyden positiiviset seuraukset</a:t>
            </a:r>
          </a:p>
        </p:txBody>
      </p:sp>
      <p:sp>
        <p:nvSpPr>
          <p:cNvPr id="3" name="Sisällön paikkamerkki 2">
            <a:extLst>
              <a:ext uri="{FF2B5EF4-FFF2-40B4-BE49-F238E27FC236}">
                <a16:creationId xmlns:a16="http://schemas.microsoft.com/office/drawing/2014/main" id="{22A8E284-4CEB-446F-962E-0225C142A502}"/>
              </a:ext>
            </a:extLst>
          </p:cNvPr>
          <p:cNvSpPr>
            <a:spLocks noGrp="1"/>
          </p:cNvSpPr>
          <p:nvPr>
            <p:ph sz="quarter" idx="10"/>
          </p:nvPr>
        </p:nvSpPr>
        <p:spPr>
          <a:xfrm>
            <a:off x="607047" y="1636099"/>
            <a:ext cx="10975354" cy="4622812"/>
          </a:xfrm>
        </p:spPr>
        <p:txBody>
          <a:bodyPr vert="horz" lIns="288000" tIns="90000" rIns="144000" bIns="90000" rtlCol="0" anchor="t">
            <a:normAutofit/>
          </a:bodyPr>
          <a:lstStyle/>
          <a:p>
            <a:pPr marL="342900" indent="-342900">
              <a:buAutoNum type="arabicPeriod"/>
            </a:pPr>
            <a:r>
              <a:rPr lang="fi-FI" sz="2200" b="1" i="0" strike="noStrike" cap="none" spc="0" baseline="0" dirty="0">
                <a:solidFill>
                  <a:srgbClr val="000000"/>
                </a:solidFill>
                <a:effectLst/>
                <a:latin typeface="Montserrat"/>
                <a:ea typeface="Montserrat"/>
                <a:cs typeface="Montserrat"/>
              </a:rPr>
              <a:t>Hyvinvointi:</a:t>
            </a:r>
            <a:r>
              <a:rPr lang="fi-FI" sz="2200" b="1" dirty="0">
                <a:solidFill>
                  <a:srgbClr val="000000"/>
                </a:solidFill>
                <a:latin typeface="Montserrat"/>
                <a:ea typeface="Montserrat"/>
                <a:cs typeface="Montserrat"/>
              </a:rPr>
              <a:t> </a:t>
            </a:r>
            <a:r>
              <a:rPr lang="fi-FI" sz="2200" b="0" i="0" strike="noStrike" cap="none" spc="0" baseline="0" dirty="0">
                <a:solidFill>
                  <a:srgbClr val="000000"/>
                </a:solidFill>
                <a:effectLst/>
                <a:latin typeface="Montserrat"/>
                <a:ea typeface="Montserrat"/>
                <a:cs typeface="Montserrat"/>
              </a:rPr>
              <a:t>luo hyväksynnän, turvallisuuden ja tuen tunteen </a:t>
            </a:r>
          </a:p>
          <a:p>
            <a:pPr marL="342900" indent="-342900">
              <a:buAutoNum type="arabicPeriod"/>
            </a:pPr>
            <a:r>
              <a:rPr lang="fi-FI" sz="2200" b="1" i="0" strike="noStrike" cap="none" spc="0" baseline="0" dirty="0">
                <a:solidFill>
                  <a:srgbClr val="000000"/>
                </a:solidFill>
                <a:effectLst/>
                <a:latin typeface="Montserrat"/>
                <a:ea typeface="Montserrat"/>
                <a:cs typeface="Montserrat"/>
              </a:rPr>
              <a:t>Sosiaalinen tuki:</a:t>
            </a:r>
            <a:r>
              <a:rPr lang="fi-FI" sz="2200" b="0" i="0" strike="noStrike" cap="none" spc="0" baseline="0" dirty="0">
                <a:solidFill>
                  <a:srgbClr val="000000"/>
                </a:solidFill>
                <a:effectLst/>
                <a:latin typeface="Montserrat"/>
                <a:ea typeface="Montserrat"/>
                <a:cs typeface="Montserrat"/>
              </a:rPr>
              <a:t> auttaa käsittelemään vaikeuksia ja stressiä ja haasteita </a:t>
            </a:r>
          </a:p>
          <a:p>
            <a:pPr marL="342900" indent="-342900">
              <a:buAutoNum type="arabicPeriod"/>
            </a:pPr>
            <a:r>
              <a:rPr lang="fi-FI" sz="2200" b="1" i="0" strike="noStrike" cap="none" spc="0" baseline="0" dirty="0">
                <a:solidFill>
                  <a:srgbClr val="000000"/>
                </a:solidFill>
                <a:effectLst/>
                <a:latin typeface="Montserrat"/>
                <a:ea typeface="Montserrat"/>
                <a:cs typeface="Montserrat"/>
              </a:rPr>
              <a:t>Motivaatio ja yhteisöllisyys</a:t>
            </a:r>
            <a:r>
              <a:rPr lang="fi-FI" sz="2200" b="0" i="0" strike="noStrike" cap="none" spc="0" baseline="0" dirty="0">
                <a:solidFill>
                  <a:srgbClr val="000000"/>
                </a:solidFill>
                <a:effectLst/>
                <a:latin typeface="Montserrat"/>
                <a:ea typeface="Montserrat"/>
                <a:cs typeface="Montserrat"/>
              </a:rPr>
              <a:t>: </a:t>
            </a:r>
            <a:r>
              <a:rPr lang="fi-FI" sz="2200" dirty="0">
                <a:solidFill>
                  <a:srgbClr val="000000"/>
                </a:solidFill>
                <a:latin typeface="Montserrat"/>
                <a:ea typeface="Montserrat"/>
                <a:cs typeface="Montserrat"/>
              </a:rPr>
              <a:t>vahvistaa</a:t>
            </a:r>
            <a:r>
              <a:rPr lang="fi-FI" sz="2200" b="0" i="0" strike="noStrike" cap="none" spc="0" baseline="0" dirty="0">
                <a:solidFill>
                  <a:srgbClr val="000000"/>
                </a:solidFill>
                <a:effectLst/>
                <a:latin typeface="Montserrat"/>
                <a:ea typeface="Montserrat"/>
                <a:cs typeface="Montserrat"/>
              </a:rPr>
              <a:t> vastuuntuntoa ja saa pyrkimään yhteiseen hyvään</a:t>
            </a:r>
          </a:p>
          <a:p>
            <a:pPr marL="342900" indent="-342900">
              <a:buAutoNum type="arabicPeriod"/>
            </a:pPr>
            <a:r>
              <a:rPr lang="fi-FI" sz="2200" b="1" i="0" strike="noStrike" cap="none" spc="0" baseline="0" dirty="0">
                <a:solidFill>
                  <a:srgbClr val="000000"/>
                </a:solidFill>
                <a:effectLst/>
                <a:latin typeface="Montserrat"/>
                <a:ea typeface="Montserrat"/>
                <a:cs typeface="Montserrat"/>
              </a:rPr>
              <a:t>Oppiminen ja kehitys:</a:t>
            </a:r>
            <a:r>
              <a:rPr lang="fi-FI" sz="2200" b="1" dirty="0">
                <a:solidFill>
                  <a:srgbClr val="000000"/>
                </a:solidFill>
                <a:latin typeface="Montserrat"/>
                <a:ea typeface="Montserrat"/>
                <a:cs typeface="Montserrat"/>
              </a:rPr>
              <a:t> </a:t>
            </a:r>
            <a:r>
              <a:rPr lang="fi-FI" sz="2200" b="0" i="0" strike="noStrike" cap="none" spc="0" baseline="0" dirty="0">
                <a:solidFill>
                  <a:srgbClr val="000000"/>
                </a:solidFill>
                <a:effectLst/>
                <a:latin typeface="Montserrat"/>
                <a:ea typeface="Montserrat"/>
                <a:cs typeface="Montserrat"/>
              </a:rPr>
              <a:t>antaa jaettuja taitoja, valmiuksia, perspektiiviä, ideoita ja kokemuksia. Ryhmäoppiminen voi olla motivoivaa ja inspiroivaa -&gt; johtaa parempiin oppimistuloksiin!</a:t>
            </a:r>
          </a:p>
          <a:p>
            <a:pPr marL="342900" indent="-342900">
              <a:buAutoNum type="arabicPeriod"/>
            </a:pPr>
            <a:r>
              <a:rPr lang="fi-FI" sz="2200" b="1" i="0" strike="noStrike" cap="none" spc="0" baseline="0" dirty="0">
                <a:solidFill>
                  <a:srgbClr val="000000"/>
                </a:solidFill>
                <a:effectLst/>
                <a:latin typeface="Montserrat"/>
                <a:ea typeface="Montserrat"/>
                <a:cs typeface="Montserrat"/>
              </a:rPr>
              <a:t>Terveyshyödyt:</a:t>
            </a:r>
            <a:r>
              <a:rPr lang="fi-FI" sz="2200" b="1" dirty="0">
                <a:solidFill>
                  <a:srgbClr val="000000"/>
                </a:solidFill>
                <a:latin typeface="Montserrat"/>
                <a:ea typeface="Montserrat"/>
                <a:cs typeface="Montserrat"/>
              </a:rPr>
              <a:t> </a:t>
            </a:r>
            <a:r>
              <a:rPr lang="fi-FI" sz="2200" b="0" i="0" strike="noStrike" cap="none" spc="0" baseline="0" dirty="0">
                <a:solidFill>
                  <a:srgbClr val="000000"/>
                </a:solidFill>
                <a:effectLst/>
                <a:latin typeface="Montserrat"/>
                <a:ea typeface="Montserrat"/>
                <a:cs typeface="Montserrat"/>
              </a:rPr>
              <a:t>vähentää stressiä ja edistää terveyttä.</a:t>
            </a:r>
            <a:r>
              <a:rPr lang="fi-FI" sz="2200" dirty="0">
                <a:solidFill>
                  <a:srgbClr val="000000"/>
                </a:solidFill>
                <a:latin typeface="Montserrat"/>
                <a:ea typeface="Montserrat"/>
                <a:cs typeface="Montserrat"/>
              </a:rPr>
              <a:t> </a:t>
            </a:r>
            <a:r>
              <a:rPr lang="fi-FI" sz="2200" b="0" i="0" strike="noStrike" cap="none" spc="0" baseline="0" dirty="0">
                <a:solidFill>
                  <a:srgbClr val="000000"/>
                </a:solidFill>
                <a:effectLst/>
                <a:latin typeface="Montserrat"/>
                <a:ea typeface="Montserrat"/>
                <a:cs typeface="Montserrat"/>
              </a:rPr>
              <a:t>Yksinäisyys vastaa terveysvaikutuksiltaan 15 savukkeen päivittäistä tupakointia.</a:t>
            </a:r>
            <a:endParaRPr lang="sv-SE" sz="2200" dirty="0"/>
          </a:p>
          <a:p>
            <a:pPr>
              <a:buFont typeface="+mj-lt"/>
              <a:buAutoNum type="arabicPeriod"/>
            </a:pPr>
            <a:endParaRPr lang="sv-SE" sz="2200" dirty="0"/>
          </a:p>
          <a:p>
            <a:pPr>
              <a:buFont typeface="+mj-lt"/>
              <a:buAutoNum type="arabicPeriod"/>
            </a:pPr>
            <a:endParaRPr lang="sv-SE" sz="2200" dirty="0"/>
          </a:p>
          <a:p>
            <a:endParaRPr lang="sv-SE" sz="2200" dirty="0"/>
          </a:p>
        </p:txBody>
      </p:sp>
    </p:spTree>
    <p:extLst>
      <p:ext uri="{BB962C8B-B14F-4D97-AF65-F5344CB8AC3E}">
        <p14:creationId xmlns:p14="http://schemas.microsoft.com/office/powerpoint/2010/main" val="992691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0E4B9F-61E3-2080-CCBB-32B2EC957CF8}"/>
              </a:ext>
            </a:extLst>
          </p:cNvPr>
          <p:cNvSpPr>
            <a:spLocks noGrp="1"/>
          </p:cNvSpPr>
          <p:nvPr>
            <p:ph type="title"/>
          </p:nvPr>
        </p:nvSpPr>
        <p:spPr/>
        <p:txBody>
          <a:bodyPr>
            <a:normAutofit fontScale="90000"/>
          </a:bodyPr>
          <a:lstStyle/>
          <a:p>
            <a:r>
              <a:rPr lang="fi-FI" sz="4400" b="1" i="0" strike="noStrike" cap="none" spc="0" baseline="0" dirty="0">
                <a:solidFill>
                  <a:srgbClr val="000000"/>
                </a:solidFill>
                <a:effectLst/>
                <a:latin typeface="Montserrat ExtraBold"/>
                <a:ea typeface="Montserrat ExtraBold"/>
                <a:cs typeface="Montserrat ExtraBold"/>
              </a:rPr>
              <a:t>2. Ryhmässä</a:t>
            </a:r>
            <a:br>
              <a:rPr sz="2000" dirty="0"/>
            </a:br>
            <a:endParaRPr sz="2000" dirty="0"/>
          </a:p>
        </p:txBody>
      </p:sp>
      <p:sp>
        <p:nvSpPr>
          <p:cNvPr id="4" name="Sisällön paikkamerkki 3">
            <a:extLst>
              <a:ext uri="{FF2B5EF4-FFF2-40B4-BE49-F238E27FC236}">
                <a16:creationId xmlns:a16="http://schemas.microsoft.com/office/drawing/2014/main" id="{D8D54E44-BDE4-DEA7-FA60-9A974C814920}"/>
              </a:ext>
            </a:extLst>
          </p:cNvPr>
          <p:cNvSpPr>
            <a:spLocks noGrp="1"/>
          </p:cNvSpPr>
          <p:nvPr>
            <p:ph sz="quarter" idx="10"/>
          </p:nvPr>
        </p:nvSpPr>
        <p:spPr/>
        <p:txBody>
          <a:bodyPr>
            <a:normAutofit/>
          </a:bodyPr>
          <a:lstStyle/>
          <a:p>
            <a:pPr marL="0" indent="0">
              <a:buNone/>
            </a:pPr>
            <a:r>
              <a:rPr lang="fi-FI" sz="2400" b="1" i="0" strike="noStrike" cap="none" spc="0" baseline="0" dirty="0">
                <a:solidFill>
                  <a:srgbClr val="000000"/>
                </a:solidFill>
                <a:effectLst/>
                <a:latin typeface="Montserrat"/>
                <a:ea typeface="Montserrat"/>
                <a:cs typeface="Montserrat"/>
              </a:rPr>
              <a:t>Vuorovaikutteiset toimenpiteet toteutettavaksi oppitunneilla</a:t>
            </a:r>
          </a:p>
          <a:p>
            <a:pPr marL="0" indent="0">
              <a:buNone/>
            </a:pPr>
            <a:endParaRPr lang="fi-FI" sz="2400" b="1" i="0" strike="noStrike" cap="none" spc="0" baseline="0" dirty="0">
              <a:solidFill>
                <a:srgbClr val="000000"/>
              </a:solidFill>
              <a:effectLst/>
              <a:latin typeface="Montserrat"/>
              <a:ea typeface="Montserrat"/>
              <a:cs typeface="Montserrat"/>
            </a:endParaRPr>
          </a:p>
          <a:p>
            <a:pPr marL="285750" indent="-285750">
              <a:buFont typeface="Arial" panose="020B0604020202020204" pitchFamily="34" charset="0"/>
              <a:buChar char="•"/>
            </a:pPr>
            <a:r>
              <a:rPr lang="fi-FI" sz="2200" b="0" i="0" strike="noStrike" cap="none" spc="0" baseline="0" dirty="0">
                <a:solidFill>
                  <a:srgbClr val="000000"/>
                </a:solidFill>
                <a:effectLst/>
                <a:latin typeface="Montserrat"/>
                <a:ea typeface="Montserrat"/>
                <a:cs typeface="Montserrat"/>
              </a:rPr>
              <a:t>Seuraavat ideat toteutetaan yhteistyössä ryhmän jäsenten kanssa oppituntien aikana.</a:t>
            </a:r>
            <a:endParaRPr lang="fi-FI" sz="2200" dirty="0"/>
          </a:p>
          <a:p>
            <a:pPr marL="285750" indent="-285750">
              <a:buFont typeface="Arial" panose="020B0604020202020204" pitchFamily="34" charset="0"/>
              <a:buChar char="•"/>
            </a:pPr>
            <a:r>
              <a:rPr lang="fi-FI" sz="2200" b="0" i="0" strike="noStrike" cap="none" spc="0" baseline="0" dirty="0">
                <a:solidFill>
                  <a:srgbClr val="000000"/>
                </a:solidFill>
                <a:effectLst/>
                <a:latin typeface="Montserrat"/>
                <a:ea typeface="Montserrat"/>
                <a:cs typeface="Montserrat"/>
              </a:rPr>
              <a:t>On opettajan vastuulla ottaa uudet menetelmät käyttöön ja seurata niiden vaikuttavuutta. </a:t>
            </a:r>
            <a:endParaRPr lang="fi-FI" sz="2200" dirty="0"/>
          </a:p>
          <a:p>
            <a:pPr marL="285750" indent="-285750">
              <a:buFont typeface="Arial" panose="020B0604020202020204" pitchFamily="34" charset="0"/>
              <a:buChar char="•"/>
            </a:pPr>
            <a:r>
              <a:rPr lang="fi-FI" sz="2200" b="0" i="0" strike="noStrike" cap="none" spc="0" baseline="0" dirty="0" err="1">
                <a:solidFill>
                  <a:srgbClr val="000000"/>
                </a:solidFill>
                <a:effectLst/>
                <a:latin typeface="Montserrat"/>
                <a:ea typeface="Montserrat"/>
                <a:cs typeface="Montserrat"/>
              </a:rPr>
              <a:t>Huom</a:t>
            </a:r>
            <a:r>
              <a:rPr lang="fi-FI" sz="2200" b="0" i="0" strike="noStrike" cap="none" spc="0" baseline="0" dirty="0">
                <a:solidFill>
                  <a:srgbClr val="000000"/>
                </a:solidFill>
                <a:effectLst/>
                <a:latin typeface="Montserrat"/>
                <a:ea typeface="Montserrat"/>
                <a:cs typeface="Montserrat"/>
              </a:rPr>
              <a:t>! Diasarjan muistiinpanoista löytyy tarvittaessa lisäohjeita toimenpiteiden toteuttamiseen.</a:t>
            </a:r>
            <a:endParaRPr lang="fi-FI" sz="2200" dirty="0"/>
          </a:p>
        </p:txBody>
      </p:sp>
    </p:spTree>
    <p:extLst>
      <p:ext uri="{BB962C8B-B14F-4D97-AF65-F5344CB8AC3E}">
        <p14:creationId xmlns:p14="http://schemas.microsoft.com/office/powerpoint/2010/main" val="55860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p:txBody>
          <a:bodyPr>
            <a:noAutofit/>
          </a:bodyPr>
          <a:lstStyle/>
          <a:p>
            <a:r>
              <a:rPr lang="fi-FI" sz="3200" dirty="0">
                <a:solidFill>
                  <a:srgbClr val="000000"/>
                </a:solidFill>
                <a:latin typeface="Montserrat ExtraBold"/>
                <a:ea typeface="Montserrat ExtraBold"/>
                <a:cs typeface="Montserrat ExtraBold"/>
              </a:rPr>
              <a:t>2</a:t>
            </a:r>
            <a:r>
              <a:rPr lang="fi-FI" sz="3200" b="1" i="0" strike="noStrike" cap="none" spc="0" baseline="0" dirty="0">
                <a:solidFill>
                  <a:srgbClr val="000000"/>
                </a:solidFill>
                <a:effectLst/>
                <a:latin typeface="Montserrat ExtraBold"/>
                <a:ea typeface="Montserrat ExtraBold"/>
                <a:cs typeface="Montserrat ExtraBold"/>
              </a:rPr>
              <a:t>.1 Turvallisuutta luovat rutiinit ja tavat</a:t>
            </a:r>
          </a:p>
        </p:txBody>
      </p:sp>
      <p:sp>
        <p:nvSpPr>
          <p:cNvPr id="8" name="Content Placeholder 7">
            <a:extLst>
              <a:ext uri="{FF2B5EF4-FFF2-40B4-BE49-F238E27FC236}">
                <a16:creationId xmlns:a16="http://schemas.microsoft.com/office/drawing/2014/main" id="{EC945502-566D-F4F9-1091-CB2D4B0A412E}"/>
              </a:ext>
            </a:extLst>
          </p:cNvPr>
          <p:cNvSpPr>
            <a:spLocks noGrp="1"/>
          </p:cNvSpPr>
          <p:nvPr>
            <p:ph sz="quarter" idx="10"/>
          </p:nvPr>
        </p:nvSpPr>
        <p:spPr/>
        <p:txBody>
          <a:bodyPr vert="horz" lIns="288000" tIns="90000" rIns="144000" bIns="90000" rtlCol="0" anchor="t">
            <a:normAutofit/>
          </a:bodyPr>
          <a:lstStyle/>
          <a:p>
            <a:r>
              <a:rPr lang="fi-FI" sz="2000" b="0" i="0" strike="noStrike" cap="none" spc="0" baseline="0" dirty="0">
                <a:solidFill>
                  <a:srgbClr val="000000"/>
                </a:solidFill>
                <a:effectLst/>
                <a:latin typeface="Montserrat"/>
                <a:ea typeface="Montserrat"/>
                <a:cs typeface="Montserrat"/>
              </a:rPr>
              <a:t>Toisten puhutteleminen nimeltä, kun vaikka kysytään jotain. </a:t>
            </a:r>
          </a:p>
          <a:p>
            <a:r>
              <a:rPr lang="fi-FI" sz="2000" b="0" i="0" strike="noStrike" cap="none" spc="0" baseline="0" dirty="0">
                <a:solidFill>
                  <a:srgbClr val="000000"/>
                </a:solidFill>
                <a:effectLst/>
                <a:latin typeface="Montserrat"/>
                <a:ea typeface="Montserrat"/>
                <a:cs typeface="Montserrat"/>
              </a:rPr>
              <a:t>Toisten tervehtiminen kun tullaan sisään luokkaan tai istuudutaan viereen.</a:t>
            </a:r>
          </a:p>
          <a:p>
            <a:r>
              <a:rPr lang="fi-FI" sz="2000" b="0" i="0" strike="noStrike" cap="none" spc="0" baseline="0" dirty="0">
                <a:solidFill>
                  <a:srgbClr val="000000"/>
                </a:solidFill>
                <a:effectLst/>
                <a:latin typeface="Montserrat"/>
                <a:ea typeface="Montserrat"/>
                <a:cs typeface="Montserrat"/>
              </a:rPr>
              <a:t>Opettaja pyrkii opettelemaan kaikkien opiskelijoiden nimet. </a:t>
            </a:r>
          </a:p>
          <a:p>
            <a:r>
              <a:rPr lang="fi-FI" sz="2000" b="0" i="0" strike="noStrike" cap="none" spc="0" baseline="0" dirty="0">
                <a:solidFill>
                  <a:srgbClr val="000000"/>
                </a:solidFill>
                <a:effectLst/>
                <a:latin typeface="Montserrat"/>
                <a:ea typeface="Montserrat"/>
                <a:cs typeface="Montserrat"/>
              </a:rPr>
              <a:t>Ryhmätöitä tehtäessä opettaja jakaa luokan ryhmiin.</a:t>
            </a:r>
          </a:p>
          <a:p>
            <a:r>
              <a:rPr lang="fi-FI" sz="2000" b="0" i="0" strike="noStrike" cap="none" spc="0" baseline="0" dirty="0">
                <a:solidFill>
                  <a:srgbClr val="000000"/>
                </a:solidFill>
                <a:effectLst/>
                <a:latin typeface="Montserrat"/>
                <a:ea typeface="Montserrat"/>
                <a:cs typeface="Montserrat"/>
              </a:rPr>
              <a:t>Ennalta määrätty istumajärjestys luokassa. </a:t>
            </a:r>
          </a:p>
          <a:p>
            <a:r>
              <a:rPr lang="fi-FI" sz="2000" b="0" i="0" strike="noStrike" cap="none" spc="0" baseline="0" dirty="0">
                <a:solidFill>
                  <a:srgbClr val="000000"/>
                </a:solidFill>
                <a:effectLst/>
                <a:latin typeface="Montserrat"/>
                <a:ea typeface="Montserrat"/>
                <a:cs typeface="Montserrat"/>
              </a:rPr>
              <a:t>Ketään ei tule painostaa puhumaan luokassa. Opettaja kysyy niiltä, jotka viittaavat tai muuten osoittavat haluavansa olla esillä</a:t>
            </a:r>
            <a:r>
              <a:rPr lang="fi-FI" sz="2400" b="0" i="0" strike="noStrike" cap="none" spc="0" baseline="0" dirty="0">
                <a:solidFill>
                  <a:srgbClr val="000000"/>
                </a:solidFill>
                <a:effectLst/>
                <a:latin typeface="Montserrat"/>
                <a:ea typeface="Montserrat"/>
                <a:cs typeface="Montserrat"/>
              </a:rPr>
              <a:t>.</a:t>
            </a:r>
            <a:endParaRPr lang="en-GB" sz="2000" dirty="0"/>
          </a:p>
        </p:txBody>
      </p:sp>
      <p:sp>
        <p:nvSpPr>
          <p:cNvPr id="3" name="Tekstin paikkamerkki 3">
            <a:extLst>
              <a:ext uri="{FF2B5EF4-FFF2-40B4-BE49-F238E27FC236}">
                <a16:creationId xmlns:a16="http://schemas.microsoft.com/office/drawing/2014/main" id="{06DA19A4-7A6E-A4B5-8BDF-4CE2C500B6AD}"/>
              </a:ext>
            </a:extLst>
          </p:cNvPr>
          <p:cNvSpPr txBox="1"/>
          <p:nvPr/>
        </p:nvSpPr>
        <p:spPr>
          <a:xfrm>
            <a:off x="845574" y="1693026"/>
            <a:ext cx="10609238" cy="4363645"/>
          </a:xfrm>
          <a:prstGeom prst="rect">
            <a:avLst/>
          </a:prstGeom>
        </p:spPr>
        <p:txBody>
          <a:bodyPr>
            <a:normAutofit/>
          </a:bodyPr>
          <a:ls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44" indent="-285744">
              <a:buFont typeface="Arial" panose="020B0604020202020204" pitchFamily="34" charset="0"/>
              <a:buChar char="•"/>
            </a:pPr>
            <a:endParaRPr lang="en-FI" sz="1400"/>
          </a:p>
          <a:p>
            <a:pPr marL="0" indent="0">
              <a:buNone/>
            </a:pPr>
            <a:r>
              <a:rPr lang="fi-FI" sz="2000"/>
              <a:t>	</a:t>
            </a:r>
          </a:p>
        </p:txBody>
      </p:sp>
    </p:spTree>
    <p:extLst>
      <p:ext uri="{BB962C8B-B14F-4D97-AF65-F5344CB8AC3E}">
        <p14:creationId xmlns:p14="http://schemas.microsoft.com/office/powerpoint/2010/main" val="86042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C945502-566D-F4F9-1091-CB2D4B0A412E}"/>
              </a:ext>
            </a:extLst>
          </p:cNvPr>
          <p:cNvSpPr>
            <a:spLocks noGrp="1"/>
          </p:cNvSpPr>
          <p:nvPr>
            <p:ph sz="quarter" idx="10"/>
          </p:nvPr>
        </p:nvSpPr>
        <p:spPr/>
        <p:txBody>
          <a:bodyPr vert="horz" lIns="288000" tIns="90000" rIns="144000" bIns="90000" rtlCol="0" anchor="t">
            <a:normAutofit/>
          </a:bodyPr>
          <a:lstStyle/>
          <a:p>
            <a:pPr marL="0" indent="0">
              <a:buNone/>
            </a:pPr>
            <a:r>
              <a:rPr lang="fi-FI" sz="2000" b="1" i="0" strike="noStrike" cap="none" spc="0" baseline="0" dirty="0">
                <a:solidFill>
                  <a:srgbClr val="000000"/>
                </a:solidFill>
                <a:effectLst/>
                <a:latin typeface="Montserrat"/>
                <a:ea typeface="Montserrat"/>
                <a:cs typeface="Montserrat"/>
              </a:rPr>
              <a:t>1. Odotusten jakaminen</a:t>
            </a:r>
            <a:r>
              <a:rPr lang="fi-FI" sz="2000" b="0" i="0" strike="noStrike" cap="none" spc="0" baseline="0" dirty="0">
                <a:solidFill>
                  <a:srgbClr val="000000"/>
                </a:solidFill>
                <a:effectLst/>
                <a:latin typeface="Montserrat"/>
                <a:ea typeface="Montserrat"/>
                <a:cs typeface="Montserrat"/>
              </a:rPr>
              <a:t> </a:t>
            </a:r>
            <a:br>
              <a:rPr lang="fi-FI" sz="2000" dirty="0"/>
            </a:br>
            <a:br>
              <a:rPr lang="fi-FI" sz="2000" dirty="0"/>
            </a:br>
            <a:r>
              <a:rPr lang="fi-FI" sz="2000" b="0" i="0" strike="noStrike" cap="none" spc="0" baseline="0" dirty="0">
                <a:solidFill>
                  <a:srgbClr val="000000"/>
                </a:solidFill>
                <a:effectLst/>
                <a:latin typeface="Montserrat"/>
                <a:ea typeface="Montserrat"/>
                <a:cs typeface="Montserrat"/>
              </a:rPr>
              <a:t>Opettajan esiteltyä tunnin aiheen saavat opiskelijat hetken ajan käydä kaverin kanssa läpi, mitä jo tietävät tunnin aiheesta ja millaisia odotuksia heillä on. Kerro mitä tunteita aihe sinussa herättää. Jos erityisiä odotuksia ei ole tai jokin tuntuu hankalalta, voit jakaa sen.</a:t>
            </a:r>
            <a:br>
              <a:rPr lang="fi-FI" sz="2000" dirty="0"/>
            </a:br>
            <a:br>
              <a:rPr lang="fi-FI" sz="2000" dirty="0"/>
            </a:br>
            <a:r>
              <a:rPr lang="fi-FI" sz="2000" b="1" i="0" strike="noStrike" cap="none" spc="0" baseline="0" dirty="0">
                <a:solidFill>
                  <a:srgbClr val="000000"/>
                </a:solidFill>
                <a:effectLst/>
                <a:latin typeface="Montserrat"/>
                <a:ea typeface="Montserrat"/>
                <a:cs typeface="Montserrat"/>
              </a:rPr>
              <a:t>2</a:t>
            </a:r>
            <a:r>
              <a:rPr lang="fi-FI" sz="2000" b="0" i="0" strike="noStrike" cap="none" spc="0" baseline="0" dirty="0">
                <a:solidFill>
                  <a:srgbClr val="000000"/>
                </a:solidFill>
                <a:effectLst/>
                <a:latin typeface="Montserrat"/>
                <a:ea typeface="Montserrat"/>
                <a:cs typeface="Montserrat"/>
              </a:rPr>
              <a:t>. </a:t>
            </a:r>
            <a:r>
              <a:rPr lang="fi-FI" sz="2000" b="1" i="0" strike="noStrike" cap="none" spc="0" baseline="0" dirty="0">
                <a:solidFill>
                  <a:srgbClr val="000000"/>
                </a:solidFill>
                <a:effectLst/>
                <a:latin typeface="Montserrat"/>
                <a:ea typeface="Montserrat"/>
                <a:cs typeface="Montserrat"/>
              </a:rPr>
              <a:t>Kerro, miten haluat oppia/miten pystyisit oppimaan paremmin</a:t>
            </a:r>
            <a:br>
              <a:rPr lang="fi-FI" sz="2000" dirty="0"/>
            </a:br>
            <a:br>
              <a:rPr lang="fi-FI" sz="2000" dirty="0"/>
            </a:br>
            <a:r>
              <a:rPr lang="fi-FI" sz="2000" dirty="0">
                <a:solidFill>
                  <a:srgbClr val="000000"/>
                </a:solidFill>
                <a:latin typeface="Montserrat"/>
              </a:rPr>
              <a:t>Opiskelijat</a:t>
            </a:r>
            <a:r>
              <a:rPr lang="fi-FI" sz="2000" b="0" i="0" strike="noStrike" cap="none" spc="0" baseline="0" dirty="0">
                <a:solidFill>
                  <a:srgbClr val="000000"/>
                </a:solidFill>
                <a:effectLst/>
                <a:latin typeface="Montserrat"/>
                <a:ea typeface="Montserrat"/>
                <a:cs typeface="Montserrat"/>
              </a:rPr>
              <a:t> saavat </a:t>
            </a:r>
            <a:r>
              <a:rPr lang="fi-FI" sz="2000" b="0" i="0" strike="noStrike" cap="none" spc="0" baseline="0" dirty="0" err="1">
                <a:solidFill>
                  <a:srgbClr val="000000"/>
                </a:solidFill>
                <a:effectLst/>
                <a:latin typeface="Montserrat"/>
                <a:ea typeface="Montserrat"/>
                <a:cs typeface="Montserrat"/>
              </a:rPr>
              <a:t>check</a:t>
            </a:r>
            <a:r>
              <a:rPr lang="fi-FI" sz="2000" b="0" i="0" strike="noStrike" cap="none" spc="0" baseline="0" dirty="0">
                <a:solidFill>
                  <a:srgbClr val="000000"/>
                </a:solidFill>
                <a:effectLst/>
                <a:latin typeface="Montserrat"/>
                <a:ea typeface="Montserrat"/>
                <a:cs typeface="Montserrat"/>
              </a:rPr>
              <a:t>-in-kaverin kanssa miettiä kolme erilaista tapaa oppia paremmin.  Mitä tarvitset oppimisesi tueksi? Voitko pyytää apua tai tehdä kotitehtäviä yhdessä jonkun kanssa?</a:t>
            </a:r>
            <a:endParaRPr lang="en-GB" sz="2000" dirty="0"/>
          </a:p>
        </p:txBody>
      </p:sp>
      <p:sp>
        <p:nvSpPr>
          <p:cNvPr id="2" name="Title 1">
            <a:extLst>
              <a:ext uri="{FF2B5EF4-FFF2-40B4-BE49-F238E27FC236}">
                <a16:creationId xmlns:a16="http://schemas.microsoft.com/office/drawing/2014/main" id="{512F0E83-90D4-CD65-6964-DFF3B7CBAF3D}"/>
              </a:ext>
            </a:extLst>
          </p:cNvPr>
          <p:cNvSpPr>
            <a:spLocks noGrp="1"/>
          </p:cNvSpPr>
          <p:nvPr>
            <p:ph type="title"/>
          </p:nvPr>
        </p:nvSpPr>
        <p:spPr/>
        <p:txBody>
          <a:bodyPr>
            <a:normAutofit fontScale="90000"/>
          </a:bodyPr>
          <a:lstStyle/>
          <a:p>
            <a:pPr marL="0" indent="0">
              <a:lnSpc>
                <a:spcPct val="100000"/>
              </a:lnSpc>
              <a:buNone/>
            </a:pPr>
            <a:r>
              <a:rPr lang="fi-FI" sz="3600" b="0" dirty="0">
                <a:solidFill>
                  <a:srgbClr val="000000"/>
                </a:solidFill>
                <a:latin typeface="Montserrat ExtraBold"/>
                <a:ea typeface="Montserrat ExtraBold"/>
                <a:cs typeface="Montserrat ExtraBold"/>
              </a:rPr>
              <a:t>2.1</a:t>
            </a:r>
            <a:r>
              <a:rPr lang="fi-FI" sz="3600" b="0" i="0" strike="noStrike" cap="none" spc="0" baseline="0" dirty="0">
                <a:solidFill>
                  <a:srgbClr val="000000"/>
                </a:solidFill>
                <a:effectLst/>
                <a:latin typeface="Montserrat ExtraBold"/>
                <a:ea typeface="Montserrat ExtraBold"/>
                <a:cs typeface="Montserrat ExtraBold"/>
              </a:rPr>
              <a:t> Kaveri-</a:t>
            </a:r>
            <a:r>
              <a:rPr lang="fi-FI" sz="3600" b="0" i="0" strike="noStrike" cap="none" spc="0" baseline="0" dirty="0" err="1">
                <a:solidFill>
                  <a:srgbClr val="000000"/>
                </a:solidFill>
                <a:effectLst/>
                <a:latin typeface="Montserrat ExtraBold"/>
                <a:ea typeface="Montserrat ExtraBold"/>
                <a:cs typeface="Montserrat ExtraBold"/>
              </a:rPr>
              <a:t>check</a:t>
            </a:r>
            <a:r>
              <a:rPr lang="fi-FI" sz="3600" b="0" i="0" strike="noStrike" cap="none" spc="0" baseline="0" dirty="0">
                <a:solidFill>
                  <a:srgbClr val="000000"/>
                </a:solidFill>
                <a:effectLst/>
                <a:latin typeface="Montserrat ExtraBold"/>
                <a:ea typeface="Montserrat ExtraBold"/>
                <a:cs typeface="Montserrat ExtraBold"/>
              </a:rPr>
              <a:t>-in</a:t>
            </a:r>
            <a:br>
              <a:rPr sz="2200" dirty="0"/>
            </a:br>
            <a:br>
              <a:rPr sz="2400" dirty="0"/>
            </a:br>
            <a:br>
              <a:rPr sz="2400" dirty="0"/>
            </a:br>
            <a:br>
              <a:rPr sz="2400" dirty="0"/>
            </a:br>
            <a:br>
              <a:rPr sz="2400" dirty="0"/>
            </a:br>
            <a:endParaRPr sz="2400" dirty="0"/>
          </a:p>
        </p:txBody>
      </p:sp>
    </p:spTree>
    <p:extLst>
      <p:ext uri="{BB962C8B-B14F-4D97-AF65-F5344CB8AC3E}">
        <p14:creationId xmlns:p14="http://schemas.microsoft.com/office/powerpoint/2010/main" val="3857101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B42B97C-641E-AD47-0FDF-47AC1A6780E2}"/>
              </a:ext>
            </a:extLst>
          </p:cNvPr>
          <p:cNvSpPr>
            <a:spLocks noGrp="1"/>
          </p:cNvSpPr>
          <p:nvPr>
            <p:ph sz="quarter" idx="10"/>
          </p:nvPr>
        </p:nvSpPr>
        <p:spPr>
          <a:xfrm>
            <a:off x="608112" y="642938"/>
            <a:ext cx="10975775" cy="5258786"/>
          </a:xfrm>
        </p:spPr>
        <p:txBody>
          <a:bodyPr>
            <a:noAutofit/>
          </a:bodyPr>
          <a:lstStyle/>
          <a:p>
            <a:pPr marL="0" indent="0">
              <a:buNone/>
            </a:pPr>
            <a:r>
              <a:rPr lang="fi-FI" sz="2200" b="1" dirty="0">
                <a:solidFill>
                  <a:srgbClr val="000000"/>
                </a:solidFill>
                <a:latin typeface="Montserrat"/>
                <a:ea typeface="Montserrat"/>
                <a:cs typeface="Montserrat"/>
              </a:rPr>
              <a:t>3. </a:t>
            </a:r>
            <a:r>
              <a:rPr lang="fi-FI" sz="2200" b="1" i="0" strike="noStrike" cap="none" spc="0" baseline="0" dirty="0">
                <a:solidFill>
                  <a:srgbClr val="000000"/>
                </a:solidFill>
                <a:effectLst/>
                <a:latin typeface="Montserrat"/>
                <a:ea typeface="Montserrat"/>
                <a:cs typeface="Montserrat"/>
              </a:rPr>
              <a:t>Kerro virheestä tai jostain, joka meni pieleen</a:t>
            </a:r>
          </a:p>
          <a:p>
            <a:pPr marL="0" indent="0">
              <a:buNone/>
            </a:pPr>
            <a:r>
              <a:rPr lang="fi-FI" sz="2200" b="0" i="0" strike="noStrike" cap="none" spc="0" baseline="0" dirty="0">
                <a:solidFill>
                  <a:srgbClr val="000000"/>
                </a:solidFill>
                <a:effectLst/>
                <a:latin typeface="Montserrat"/>
                <a:ea typeface="Montserrat"/>
                <a:cs typeface="Montserrat"/>
              </a:rPr>
              <a:t>Kun puhumme avoimesti virheistämme, mahdollistamme se, että meidät nähdään sellaisina kuin olemme: epätäydellisinä, haavoittuvaisina ihmisinä. Erehtyminen on inhimillistä ja virheiden tunnustaminen on elintärkeää turvallisen oppimisympäristön luomiseksi. Tässä </a:t>
            </a:r>
            <a:r>
              <a:rPr lang="fi-FI" sz="2200" b="0" i="0" strike="noStrike" cap="none" spc="0" baseline="0" dirty="0" err="1">
                <a:solidFill>
                  <a:srgbClr val="000000"/>
                </a:solidFill>
                <a:effectLst/>
                <a:latin typeface="Montserrat"/>
                <a:ea typeface="Montserrat"/>
                <a:cs typeface="Montserrat"/>
              </a:rPr>
              <a:t>check</a:t>
            </a:r>
            <a:r>
              <a:rPr lang="fi-FI" sz="2200" b="0" i="0" strike="noStrike" cap="none" spc="0" baseline="0" dirty="0">
                <a:solidFill>
                  <a:srgbClr val="000000"/>
                </a:solidFill>
                <a:effectLst/>
                <a:latin typeface="Montserrat"/>
                <a:ea typeface="Montserrat"/>
                <a:cs typeface="Montserrat"/>
              </a:rPr>
              <a:t>-in-kohdassa opiskelija saa kertoa </a:t>
            </a:r>
            <a:r>
              <a:rPr lang="fi-FI" sz="2200" b="0" i="0" strike="noStrike" cap="none" spc="0" baseline="0" dirty="0" err="1">
                <a:solidFill>
                  <a:srgbClr val="000000"/>
                </a:solidFill>
                <a:effectLst/>
                <a:latin typeface="Montserrat"/>
                <a:ea typeface="Montserrat"/>
                <a:cs typeface="Montserrat"/>
              </a:rPr>
              <a:t>check</a:t>
            </a:r>
            <a:r>
              <a:rPr lang="fi-FI" sz="2200" b="0" i="0" strike="noStrike" cap="none" spc="0" baseline="0" dirty="0">
                <a:solidFill>
                  <a:srgbClr val="000000"/>
                </a:solidFill>
                <a:effectLst/>
                <a:latin typeface="Montserrat"/>
                <a:ea typeface="Montserrat"/>
                <a:cs typeface="Montserrat"/>
              </a:rPr>
              <a:t>-in-kaverille menneen viikon aikana tapahtuneesta omasta mokasta/tilanteesta, jossa jokin meni pieleen. </a:t>
            </a:r>
          </a:p>
          <a:p>
            <a:pPr marL="0" indent="0">
              <a:buNone/>
            </a:pPr>
            <a:endParaRPr lang="fi-FI" sz="2200" b="0" i="0" strike="noStrike" cap="none" spc="0" baseline="0" dirty="0">
              <a:solidFill>
                <a:srgbClr val="000000"/>
              </a:solidFill>
              <a:effectLst/>
              <a:latin typeface="Montserrat"/>
              <a:ea typeface="Montserrat"/>
              <a:cs typeface="Montserrat"/>
            </a:endParaRPr>
          </a:p>
          <a:p>
            <a:pPr marL="0" indent="0">
              <a:buNone/>
            </a:pPr>
            <a:r>
              <a:rPr lang="fi-FI" sz="2200" b="1" i="0" strike="noStrike" cap="none" spc="0" baseline="0" dirty="0">
                <a:solidFill>
                  <a:srgbClr val="000000"/>
                </a:solidFill>
                <a:effectLst/>
                <a:latin typeface="Montserrat"/>
                <a:ea typeface="Montserrat"/>
                <a:cs typeface="Montserrat"/>
              </a:rPr>
              <a:t>4. Kerro myönteisestä ominaisuudesta</a:t>
            </a:r>
          </a:p>
          <a:p>
            <a:pPr marL="0" indent="0">
              <a:buNone/>
            </a:pPr>
            <a:r>
              <a:rPr lang="fi-FI" sz="2200" b="0" i="0" strike="noStrike" cap="none" spc="0" baseline="0" dirty="0">
                <a:solidFill>
                  <a:srgbClr val="000000"/>
                </a:solidFill>
                <a:effectLst/>
                <a:latin typeface="Montserrat"/>
                <a:ea typeface="Montserrat"/>
                <a:cs typeface="Montserrat"/>
              </a:rPr>
              <a:t>Opiskelija kertoo </a:t>
            </a:r>
            <a:r>
              <a:rPr lang="fi-FI" sz="2200" b="0" i="0" strike="noStrike" cap="none" spc="0" baseline="0" dirty="0" err="1">
                <a:solidFill>
                  <a:srgbClr val="000000"/>
                </a:solidFill>
                <a:effectLst/>
                <a:latin typeface="Montserrat"/>
                <a:ea typeface="Montserrat"/>
                <a:cs typeface="Montserrat"/>
              </a:rPr>
              <a:t>check</a:t>
            </a:r>
            <a:r>
              <a:rPr lang="fi-FI" sz="2200" b="0" i="0" strike="noStrike" cap="none" spc="0" baseline="0" dirty="0">
                <a:solidFill>
                  <a:srgbClr val="000000"/>
                </a:solidFill>
                <a:effectLst/>
                <a:latin typeface="Montserrat"/>
                <a:ea typeface="Montserrat"/>
                <a:cs typeface="Montserrat"/>
              </a:rPr>
              <a:t>-in-kaverinsa myönteisestä ominaisuudesta kuluneen viikon aikana. Jos tällaista ominaisuutta on vaikea löytää, voi kertoa mitä kivaa kaveri on tehnyt viikon aikana.</a:t>
            </a:r>
          </a:p>
        </p:txBody>
      </p:sp>
    </p:spTree>
    <p:extLst>
      <p:ext uri="{BB962C8B-B14F-4D97-AF65-F5344CB8AC3E}">
        <p14:creationId xmlns:p14="http://schemas.microsoft.com/office/powerpoint/2010/main" val="1414652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9AFDC1C-2B45-E21B-CA03-BDD895CBF17E}"/>
              </a:ext>
            </a:extLst>
          </p:cNvPr>
          <p:cNvSpPr>
            <a:spLocks noGrp="1"/>
          </p:cNvSpPr>
          <p:nvPr>
            <p:ph sz="quarter" idx="10"/>
          </p:nvPr>
        </p:nvSpPr>
        <p:spPr>
          <a:xfrm>
            <a:off x="608112" y="650261"/>
            <a:ext cx="10975775" cy="4622812"/>
          </a:xfrm>
        </p:spPr>
        <p:txBody>
          <a:bodyPr>
            <a:normAutofit/>
          </a:bodyPr>
          <a:lstStyle/>
          <a:p>
            <a:pPr marL="0" indent="0">
              <a:buNone/>
            </a:pPr>
            <a:r>
              <a:rPr lang="fi-FI" sz="2200" b="1" i="0" strike="noStrike" cap="none" spc="0" baseline="0" dirty="0">
                <a:solidFill>
                  <a:srgbClr val="000000"/>
                </a:solidFill>
                <a:effectLst/>
                <a:latin typeface="Montserrat"/>
                <a:ea typeface="Montserrat"/>
                <a:cs typeface="Montserrat"/>
              </a:rPr>
              <a:t>5. Piirrä oma tunnesydämesi</a:t>
            </a:r>
            <a:br>
              <a:rPr sz="2200" dirty="0"/>
            </a:br>
            <a:endParaRPr sz="2200" dirty="0"/>
          </a:p>
          <a:p>
            <a:pPr marL="0" indent="0">
              <a:buNone/>
            </a:pPr>
            <a:r>
              <a:rPr lang="fi-FI" sz="2200" b="0" i="0" strike="noStrike" cap="none" spc="0" baseline="0" dirty="0">
                <a:solidFill>
                  <a:srgbClr val="000000"/>
                </a:solidFill>
                <a:effectLst/>
                <a:latin typeface="Montserrat"/>
                <a:ea typeface="Montserrat"/>
                <a:cs typeface="Montserrat"/>
              </a:rPr>
              <a:t>Opiskelijat piirtävät sydämen, johon merkitsevät juuri sen hetkiset tunteensa näitä tunteita heijastavilla väreillä. Kukin opiskelija saa itse valita, mitkä värit tunteita kuvastavat juuri tänään. Opiskelijat voivat näyttää valmiit sydämet </a:t>
            </a:r>
            <a:r>
              <a:rPr lang="fi-FI" sz="2200" b="0" i="0" strike="noStrike" cap="none" spc="0" baseline="0" dirty="0" err="1">
                <a:solidFill>
                  <a:srgbClr val="000000"/>
                </a:solidFill>
                <a:effectLst/>
                <a:latin typeface="Montserrat"/>
                <a:ea typeface="Montserrat"/>
                <a:cs typeface="Montserrat"/>
              </a:rPr>
              <a:t>check</a:t>
            </a:r>
            <a:r>
              <a:rPr lang="fi-FI" sz="2200" b="0" i="0" strike="noStrike" cap="none" spc="0" baseline="0" dirty="0">
                <a:solidFill>
                  <a:srgbClr val="000000"/>
                </a:solidFill>
                <a:effectLst/>
                <a:latin typeface="Montserrat"/>
                <a:ea typeface="Montserrat"/>
                <a:cs typeface="Montserrat"/>
              </a:rPr>
              <a:t>-in-kaverilleen. Halutessaan he voivat kertoa toisilleen, mitä tunteita kukin väri edustaa.</a:t>
            </a:r>
          </a:p>
        </p:txBody>
      </p:sp>
    </p:spTree>
    <p:extLst>
      <p:ext uri="{BB962C8B-B14F-4D97-AF65-F5344CB8AC3E}">
        <p14:creationId xmlns:p14="http://schemas.microsoft.com/office/powerpoint/2010/main" val="69445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9B96E5-C06F-1C5B-9FF1-8B466D0250CF}"/>
              </a:ext>
            </a:extLst>
          </p:cNvPr>
          <p:cNvSpPr>
            <a:spLocks noGrp="1"/>
          </p:cNvSpPr>
          <p:nvPr>
            <p:ph type="title"/>
          </p:nvPr>
        </p:nvSpPr>
        <p:spPr/>
        <p:txBody>
          <a:bodyPr>
            <a:noAutofit/>
          </a:bodyPr>
          <a:lstStyle/>
          <a:p>
            <a:pPr>
              <a:lnSpc>
                <a:spcPct val="100000"/>
              </a:lnSpc>
            </a:pPr>
            <a:r>
              <a:rPr lang="fi-FI" sz="3200" dirty="0">
                <a:solidFill>
                  <a:srgbClr val="000000"/>
                </a:solidFill>
                <a:latin typeface="Montserrat ExtraBold"/>
                <a:ea typeface="Montserrat ExtraBold"/>
                <a:cs typeface="Montserrat ExtraBold"/>
              </a:rPr>
              <a:t>2</a:t>
            </a:r>
            <a:r>
              <a:rPr lang="fi-FI" sz="3200" b="1" i="0" strike="noStrike" cap="none" spc="0" baseline="0" dirty="0">
                <a:solidFill>
                  <a:srgbClr val="000000"/>
                </a:solidFill>
                <a:effectLst/>
                <a:latin typeface="Montserrat ExtraBold"/>
                <a:ea typeface="Montserrat ExtraBold"/>
                <a:cs typeface="Montserrat ExtraBold"/>
              </a:rPr>
              <a:t>.3 Nähdyksi, kuulluksi ja ymmärretyksi tuleminen </a:t>
            </a:r>
            <a:r>
              <a:rPr lang="fi-FI" sz="3200" dirty="0">
                <a:solidFill>
                  <a:srgbClr val="000000"/>
                </a:solidFill>
                <a:latin typeface="Montserrat ExtraBold"/>
                <a:ea typeface="Montserrat ExtraBold"/>
                <a:cs typeface="Montserrat ExtraBold"/>
              </a:rPr>
              <a:t>–</a:t>
            </a:r>
            <a:r>
              <a:rPr lang="fi-FI" sz="3200" b="1" i="0" strike="noStrike" cap="none" spc="0" baseline="0" dirty="0">
                <a:solidFill>
                  <a:srgbClr val="000000"/>
                </a:solidFill>
                <a:effectLst/>
                <a:latin typeface="Montserrat ExtraBold"/>
                <a:ea typeface="Montserrat ExtraBold"/>
                <a:cs typeface="Montserrat ExtraBold"/>
              </a:rPr>
              <a:t> ryhmän tarpeet</a:t>
            </a:r>
            <a:br>
              <a:rPr sz="3200" dirty="0"/>
            </a:br>
            <a:br>
              <a:rPr sz="2000" dirty="0"/>
            </a:br>
            <a:br>
              <a:rPr sz="2000" dirty="0"/>
            </a:br>
            <a:endParaRPr sz="2000" dirty="0"/>
          </a:p>
        </p:txBody>
      </p:sp>
      <p:sp>
        <p:nvSpPr>
          <p:cNvPr id="5" name="Sisällön paikkamerkki 4">
            <a:extLst>
              <a:ext uri="{FF2B5EF4-FFF2-40B4-BE49-F238E27FC236}">
                <a16:creationId xmlns:a16="http://schemas.microsoft.com/office/drawing/2014/main" id="{1EAC7B64-076F-9584-4DB2-707FD6E43970}"/>
              </a:ext>
            </a:extLst>
          </p:cNvPr>
          <p:cNvSpPr>
            <a:spLocks noGrp="1"/>
          </p:cNvSpPr>
          <p:nvPr>
            <p:ph sz="quarter" idx="10"/>
          </p:nvPr>
        </p:nvSpPr>
        <p:spPr>
          <a:xfrm>
            <a:off x="607047" y="1971675"/>
            <a:ext cx="10975775" cy="4287236"/>
          </a:xfrm>
        </p:spPr>
        <p:txBody>
          <a:bodyPr>
            <a:normAutofit/>
          </a:bodyPr>
          <a:lstStyle/>
          <a:p>
            <a:pPr marL="285750" indent="-285750">
              <a:buFont typeface="Arial" panose="020B0604020202020204" pitchFamily="34" charset="0"/>
              <a:buChar char="•"/>
            </a:pPr>
            <a:r>
              <a:rPr lang="fi-FI" sz="2400" b="0" i="0" strike="noStrike" cap="none" spc="0" baseline="0" dirty="0">
                <a:solidFill>
                  <a:srgbClr val="000000"/>
                </a:solidFill>
                <a:effectLst/>
                <a:latin typeface="Montserrat"/>
                <a:ea typeface="Montserrat"/>
                <a:cs typeface="Montserrat"/>
              </a:rPr>
              <a:t>Päivittäisten toimiemme pohjana ovat joko arvomme tai tarpeemme. Ne ovat usein tiedostamattomia, mutta vaikuttavat ja näkyvät ryhmässä monin tavoin. Ne vaikuttavat siihen, miten ryhmä toimii yhdessä. </a:t>
            </a:r>
            <a:endParaRPr lang="fi-FI" sz="2400" dirty="0"/>
          </a:p>
          <a:p>
            <a:pPr marL="285750" indent="-285750">
              <a:buFont typeface="Arial" panose="020B0604020202020204" pitchFamily="34" charset="0"/>
              <a:buChar char="•"/>
            </a:pPr>
            <a:r>
              <a:rPr lang="fi-FI" sz="2400" b="0" i="0" strike="noStrike" cap="none" spc="0" baseline="0" dirty="0">
                <a:solidFill>
                  <a:srgbClr val="000000"/>
                </a:solidFill>
                <a:effectLst/>
                <a:latin typeface="Montserrat"/>
                <a:ea typeface="Montserrat"/>
                <a:cs typeface="Montserrat"/>
              </a:rPr>
              <a:t>Yksilöllisten arvojemme ja tarpeidemme tutkiminen yhdessä, mutta anonyymisti antaa summaksi ryhmän tarpeet. </a:t>
            </a:r>
            <a:endParaRPr lang="fi-FI" sz="2400" dirty="0"/>
          </a:p>
        </p:txBody>
      </p:sp>
      <p:sp>
        <p:nvSpPr>
          <p:cNvPr id="3" name="Tekstiruutu 2">
            <a:extLst>
              <a:ext uri="{FF2B5EF4-FFF2-40B4-BE49-F238E27FC236}">
                <a16:creationId xmlns:a16="http://schemas.microsoft.com/office/drawing/2014/main" id="{C282AD67-CC9B-94AD-DE58-672E683A4238}"/>
              </a:ext>
            </a:extLst>
          </p:cNvPr>
          <p:cNvSpPr txBox="1"/>
          <p:nvPr/>
        </p:nvSpPr>
        <p:spPr>
          <a:xfrm>
            <a:off x="5638800" y="2941320"/>
            <a:ext cx="914400" cy="914400"/>
          </a:xfrm>
          <a:prstGeom prst="rect">
            <a:avLst/>
          </a:prstGeom>
          <a:noFill/>
        </p:spPr>
        <p:txBody>
          <a:bodyPr wrap="square" rtlCol="0">
            <a:spAutoFit/>
          </a:bodyPr>
          <a:lstStyle/>
          <a:p>
            <a:endParaRPr lang="sv-SE"/>
          </a:p>
        </p:txBody>
      </p:sp>
    </p:spTree>
    <p:extLst>
      <p:ext uri="{BB962C8B-B14F-4D97-AF65-F5344CB8AC3E}">
        <p14:creationId xmlns:p14="http://schemas.microsoft.com/office/powerpoint/2010/main" val="3936554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9B96E5-C06F-1C5B-9FF1-8B466D0250CF}"/>
              </a:ext>
            </a:extLst>
          </p:cNvPr>
          <p:cNvSpPr>
            <a:spLocks noGrp="1"/>
          </p:cNvSpPr>
          <p:nvPr>
            <p:ph type="title"/>
          </p:nvPr>
        </p:nvSpPr>
        <p:spPr/>
        <p:txBody>
          <a:bodyPr>
            <a:noAutofit/>
          </a:bodyPr>
          <a:lstStyle/>
          <a:p>
            <a:pPr>
              <a:lnSpc>
                <a:spcPct val="100000"/>
              </a:lnSpc>
            </a:pPr>
            <a:r>
              <a:rPr lang="fi-FI" sz="3200" dirty="0">
                <a:solidFill>
                  <a:srgbClr val="000000"/>
                </a:solidFill>
                <a:latin typeface="Montserrat ExtraBold"/>
                <a:ea typeface="Montserrat ExtraBold"/>
                <a:cs typeface="Montserrat ExtraBold"/>
              </a:rPr>
              <a:t>2</a:t>
            </a:r>
            <a:r>
              <a:rPr lang="fi-FI" sz="3200" b="1" i="0" strike="noStrike" cap="none" spc="0" baseline="0" dirty="0">
                <a:solidFill>
                  <a:srgbClr val="000000"/>
                </a:solidFill>
                <a:effectLst/>
                <a:latin typeface="Montserrat ExtraBold"/>
                <a:ea typeface="Montserrat ExtraBold"/>
                <a:cs typeface="Montserrat ExtraBold"/>
              </a:rPr>
              <a:t>.3 Nähdyksi, kuulluksi ja ymmärretyksi tuleminen - ryhmän tarpeet</a:t>
            </a:r>
            <a:br>
              <a:rPr sz="3200" dirty="0"/>
            </a:br>
            <a:br>
              <a:rPr sz="2000" dirty="0"/>
            </a:br>
            <a:br>
              <a:rPr sz="2000" dirty="0"/>
            </a:br>
            <a:endParaRPr sz="2000" dirty="0"/>
          </a:p>
        </p:txBody>
      </p:sp>
      <p:sp>
        <p:nvSpPr>
          <p:cNvPr id="5" name="Sisällön paikkamerkki 4">
            <a:extLst>
              <a:ext uri="{FF2B5EF4-FFF2-40B4-BE49-F238E27FC236}">
                <a16:creationId xmlns:a16="http://schemas.microsoft.com/office/drawing/2014/main" id="{1EAC7B64-076F-9584-4DB2-707FD6E43970}"/>
              </a:ext>
            </a:extLst>
          </p:cNvPr>
          <p:cNvSpPr>
            <a:spLocks noGrp="1"/>
          </p:cNvSpPr>
          <p:nvPr>
            <p:ph sz="quarter" idx="10"/>
          </p:nvPr>
        </p:nvSpPr>
        <p:spPr>
          <a:xfrm>
            <a:off x="607047" y="1900237"/>
            <a:ext cx="10975775" cy="4358673"/>
          </a:xfrm>
        </p:spPr>
        <p:txBody>
          <a:bodyPr>
            <a:normAutofit/>
          </a:bodyPr>
          <a:lstStyle/>
          <a:p>
            <a:pPr marL="285750" indent="-285750">
              <a:buFont typeface="Arial" panose="020B0604020202020204" pitchFamily="34" charset="0"/>
              <a:buChar char="•"/>
            </a:pPr>
            <a:r>
              <a:rPr lang="fi-FI" sz="2000" b="0" i="0" strike="noStrike" cap="none" spc="0" baseline="0" dirty="0">
                <a:solidFill>
                  <a:srgbClr val="000000"/>
                </a:solidFill>
                <a:effectLst/>
                <a:latin typeface="Montserrat"/>
                <a:ea typeface="Montserrat"/>
                <a:cs typeface="Montserrat"/>
              </a:rPr>
              <a:t>Jokainen haluaa tulla nähdyksi, kuulluksi ja ymmärretyksi omalla yksilöllisellä tavallaan. Voi olla tärkeää esimerkiksi: </a:t>
            </a:r>
          </a:p>
          <a:p>
            <a:pPr marL="285750" indent="-285750">
              <a:buFont typeface="Arial" panose="020B0604020202020204" pitchFamily="34" charset="0"/>
              <a:buChar char="•"/>
            </a:pPr>
            <a:endParaRPr lang="fi-FI" sz="2000" b="0" i="0" strike="noStrike" cap="none" spc="0" baseline="0" dirty="0">
              <a:solidFill>
                <a:srgbClr val="000000"/>
              </a:solidFill>
              <a:effectLst/>
              <a:latin typeface="Montserrat"/>
              <a:ea typeface="Montserrat"/>
              <a:cs typeface="Montserrat"/>
            </a:endParaRPr>
          </a:p>
          <a:p>
            <a:pPr marL="742950" lvl="1" indent="-285750">
              <a:buFont typeface="Wingdings" panose="05000000000000000000" pitchFamily="2" charset="2"/>
              <a:buChar char="Ø"/>
            </a:pPr>
            <a:r>
              <a:rPr lang="fi-FI" sz="2000" b="0" i="0" strike="noStrike" cap="none" spc="0" baseline="0" dirty="0">
                <a:solidFill>
                  <a:srgbClr val="000000"/>
                </a:solidFill>
                <a:effectLst/>
                <a:latin typeface="Montserrat"/>
                <a:ea typeface="Montserrat"/>
                <a:cs typeface="Montserrat"/>
              </a:rPr>
              <a:t>Tulla hyväksytyksi omana itsenään.</a:t>
            </a:r>
          </a:p>
          <a:p>
            <a:pPr marL="742950" lvl="1" indent="-285750">
              <a:buFont typeface="Wingdings" panose="05000000000000000000" pitchFamily="2" charset="2"/>
              <a:buChar char="Ø"/>
            </a:pPr>
            <a:r>
              <a:rPr lang="fi-FI" sz="2000" b="0" i="0" strike="noStrike" cap="none" spc="0" baseline="0" dirty="0">
                <a:solidFill>
                  <a:srgbClr val="000000"/>
                </a:solidFill>
                <a:effectLst/>
                <a:latin typeface="Montserrat"/>
                <a:ea typeface="Montserrat"/>
                <a:cs typeface="Montserrat"/>
              </a:rPr>
              <a:t>Kokea, että oma näkemys tulee huomioon otetuksi yhteisiä päätöksiä tehtäessä.</a:t>
            </a:r>
          </a:p>
          <a:p>
            <a:pPr marL="742950" lvl="1" indent="-285750">
              <a:buFont typeface="Wingdings" panose="05000000000000000000" pitchFamily="2" charset="2"/>
              <a:buChar char="Ø"/>
            </a:pPr>
            <a:r>
              <a:rPr lang="fi-FI" sz="2000" b="0" i="0" strike="noStrike" cap="none" spc="0" baseline="0" dirty="0">
                <a:solidFill>
                  <a:srgbClr val="000000"/>
                </a:solidFill>
                <a:effectLst/>
                <a:latin typeface="Montserrat"/>
                <a:ea typeface="Montserrat"/>
                <a:cs typeface="Montserrat"/>
              </a:rPr>
              <a:t>Että, uskaltaa ilmaista omat näkemyksensä silloinkin kun ne eroavat muiden näkemyksistä.</a:t>
            </a:r>
          </a:p>
          <a:p>
            <a:pPr marL="742950" lvl="1" indent="-285750">
              <a:buFont typeface="Wingdings" panose="05000000000000000000" pitchFamily="2" charset="2"/>
              <a:buChar char="Ø"/>
            </a:pPr>
            <a:r>
              <a:rPr lang="fi-FI" sz="2000" b="0" i="0" strike="noStrike" cap="none" spc="0" baseline="0" dirty="0">
                <a:solidFill>
                  <a:srgbClr val="000000"/>
                </a:solidFill>
                <a:effectLst/>
                <a:latin typeface="Montserrat"/>
                <a:ea typeface="Montserrat"/>
                <a:cs typeface="Montserrat"/>
              </a:rPr>
              <a:t>Saada olla hetki hiljaa silloinkin kun muut keskustelevat.</a:t>
            </a:r>
          </a:p>
          <a:p>
            <a:pPr marL="742950" lvl="1" indent="-285750">
              <a:buFont typeface="Wingdings" panose="05000000000000000000" pitchFamily="2" charset="2"/>
              <a:buChar char="Ø"/>
            </a:pPr>
            <a:r>
              <a:rPr lang="fi-FI" sz="2000" b="0" i="0" strike="noStrike" cap="none" spc="0" baseline="0" dirty="0">
                <a:solidFill>
                  <a:srgbClr val="000000"/>
                </a:solidFill>
                <a:effectLst/>
                <a:latin typeface="Montserrat"/>
                <a:ea typeface="Montserrat"/>
                <a:cs typeface="Montserrat"/>
              </a:rPr>
              <a:t>Voida tunnustaa virheensä ilman, että tulee tuomituksi. </a:t>
            </a:r>
          </a:p>
        </p:txBody>
      </p:sp>
      <p:sp>
        <p:nvSpPr>
          <p:cNvPr id="3" name="Tekstiruutu 2">
            <a:extLst>
              <a:ext uri="{FF2B5EF4-FFF2-40B4-BE49-F238E27FC236}">
                <a16:creationId xmlns:a16="http://schemas.microsoft.com/office/drawing/2014/main" id="{C282AD67-CC9B-94AD-DE58-672E683A4238}"/>
              </a:ext>
            </a:extLst>
          </p:cNvPr>
          <p:cNvSpPr txBox="1"/>
          <p:nvPr/>
        </p:nvSpPr>
        <p:spPr>
          <a:xfrm>
            <a:off x="5638800" y="2941320"/>
            <a:ext cx="914400" cy="914400"/>
          </a:xfrm>
          <a:prstGeom prst="rect">
            <a:avLst/>
          </a:prstGeom>
          <a:noFill/>
        </p:spPr>
        <p:txBody>
          <a:bodyPr wrap="square" rtlCol="0">
            <a:spAutoFit/>
          </a:bodyPr>
          <a:lstStyle/>
          <a:p>
            <a:endParaRPr lang="sv-SE"/>
          </a:p>
        </p:txBody>
      </p:sp>
    </p:spTree>
    <p:extLst>
      <p:ext uri="{BB962C8B-B14F-4D97-AF65-F5344CB8AC3E}">
        <p14:creationId xmlns:p14="http://schemas.microsoft.com/office/powerpoint/2010/main" val="653516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FAF5D2FC-0DB0-1552-6982-9E9080CD3B7B}"/>
              </a:ext>
            </a:extLst>
          </p:cNvPr>
          <p:cNvSpPr>
            <a:spLocks noGrp="1"/>
          </p:cNvSpPr>
          <p:nvPr>
            <p:ph type="title"/>
          </p:nvPr>
        </p:nvSpPr>
        <p:spPr/>
        <p:txBody>
          <a:bodyPr/>
          <a:lstStyle/>
          <a:p>
            <a:r>
              <a:rPr lang="fi-FI" dirty="0"/>
              <a:t>Kysymyksiä:</a:t>
            </a:r>
          </a:p>
        </p:txBody>
      </p:sp>
      <p:sp>
        <p:nvSpPr>
          <p:cNvPr id="4" name="Sisällön paikkamerkki 3">
            <a:extLst>
              <a:ext uri="{FF2B5EF4-FFF2-40B4-BE49-F238E27FC236}">
                <a16:creationId xmlns:a16="http://schemas.microsoft.com/office/drawing/2014/main" id="{57669AEA-D442-474D-AF96-027FCE1BF936}"/>
              </a:ext>
            </a:extLst>
          </p:cNvPr>
          <p:cNvSpPr>
            <a:spLocks noGrp="1"/>
          </p:cNvSpPr>
          <p:nvPr>
            <p:ph sz="quarter" idx="10"/>
          </p:nvPr>
        </p:nvSpPr>
        <p:spPr/>
        <p:txBody>
          <a:bodyPr>
            <a:normAutofit lnSpcReduction="10000"/>
          </a:bodyPr>
          <a:lstStyle/>
          <a:p>
            <a:pPr marL="457200" indent="-457200">
              <a:buFont typeface="+mj-lt"/>
              <a:buAutoNum type="arabicPeriod"/>
            </a:pPr>
            <a:r>
              <a:rPr lang="fi-FI" sz="2000" b="1" i="0" strike="noStrike" cap="none" spc="0" baseline="0" dirty="0">
                <a:solidFill>
                  <a:srgbClr val="000000"/>
                </a:solidFill>
                <a:effectLst/>
                <a:latin typeface="Montserrat"/>
                <a:ea typeface="Montserrat"/>
                <a:cs typeface="Montserrat"/>
              </a:rPr>
              <a:t>Milloin tunnet itsesi:</a:t>
            </a:r>
          </a:p>
          <a:p>
            <a:pPr marL="971550" lvl="1" indent="-514350">
              <a:buFont typeface="+mj-lt"/>
              <a:buAutoNum type="alphaLcPeriod"/>
            </a:pPr>
            <a:r>
              <a:rPr lang="fi-FI" sz="2000" b="0" i="0" strike="noStrike" cap="none" spc="0" baseline="0" dirty="0">
                <a:solidFill>
                  <a:srgbClr val="000000"/>
                </a:solidFill>
                <a:effectLst/>
                <a:latin typeface="Montserrat"/>
                <a:ea typeface="Montserrat"/>
                <a:cs typeface="Montserrat"/>
              </a:rPr>
              <a:t>nähdyksi luokassasi/ryhmässäsi?  </a:t>
            </a:r>
          </a:p>
          <a:p>
            <a:pPr marL="971550" lvl="1" indent="-514350">
              <a:buFont typeface="+mj-lt"/>
              <a:buAutoNum type="alphaLcPeriod"/>
            </a:pPr>
            <a:r>
              <a:rPr lang="fi-FI" sz="2000" b="0" i="0" strike="noStrike" cap="none" spc="0" baseline="0" dirty="0">
                <a:solidFill>
                  <a:srgbClr val="000000"/>
                </a:solidFill>
                <a:effectLst/>
                <a:latin typeface="Montserrat"/>
                <a:ea typeface="Montserrat"/>
                <a:cs typeface="Montserrat"/>
              </a:rPr>
              <a:t>kuulluksi luokassasi/ryhmässäsi?  </a:t>
            </a:r>
          </a:p>
          <a:p>
            <a:pPr marL="971550" lvl="1" indent="-514350">
              <a:buFont typeface="+mj-lt"/>
              <a:buAutoNum type="alphaLcPeriod"/>
            </a:pPr>
            <a:r>
              <a:rPr lang="fi-FI" sz="2000" b="0" i="0" strike="noStrike" cap="none" spc="0" baseline="0" dirty="0">
                <a:solidFill>
                  <a:srgbClr val="000000"/>
                </a:solidFill>
                <a:effectLst/>
                <a:latin typeface="Montserrat"/>
                <a:ea typeface="Montserrat"/>
                <a:cs typeface="Montserrat"/>
              </a:rPr>
              <a:t>ymmärretyksi luokassasi/ryhmässäsi?  </a:t>
            </a:r>
          </a:p>
          <a:p>
            <a:pPr lvl="1"/>
            <a:endParaRPr lang="fi-FI" sz="2000" b="1" dirty="0">
              <a:latin typeface="Montserrat" pitchFamily="2" charset="77"/>
            </a:endParaRPr>
          </a:p>
          <a:p>
            <a:pPr marL="457200" indent="-457200">
              <a:buFont typeface="+mj-lt"/>
              <a:buAutoNum type="arabicPeriod"/>
            </a:pPr>
            <a:r>
              <a:rPr lang="fi-FI" sz="2000" b="1" i="0" strike="noStrike" cap="none" spc="0" baseline="0" dirty="0">
                <a:solidFill>
                  <a:srgbClr val="000000"/>
                </a:solidFill>
                <a:effectLst/>
                <a:latin typeface="Montserrat"/>
                <a:ea typeface="Montserrat"/>
                <a:cs typeface="Montserrat"/>
              </a:rPr>
              <a:t>Milloin tuntuu, että sinua </a:t>
            </a:r>
            <a:r>
              <a:rPr lang="fi-FI" sz="2000" b="1" i="0" u="sng" strike="noStrike" cap="none" spc="0" baseline="0" dirty="0">
                <a:solidFill>
                  <a:srgbClr val="000000"/>
                </a:solidFill>
                <a:effectLst/>
                <a:uFill>
                  <a:solidFill>
                    <a:srgbClr val="000000"/>
                  </a:solidFill>
                </a:uFill>
                <a:latin typeface="Montserrat"/>
                <a:ea typeface="Montserrat"/>
                <a:cs typeface="Montserrat"/>
              </a:rPr>
              <a:t>ei:</a:t>
            </a:r>
          </a:p>
          <a:p>
            <a:pPr marL="914400" lvl="1" indent="-457200">
              <a:buFont typeface="+mj-lt"/>
              <a:buAutoNum type="alphaLcPeriod"/>
            </a:pPr>
            <a:r>
              <a:rPr lang="fi-FI" sz="2000" b="0" i="0" strike="noStrike" cap="none" spc="0" baseline="0" dirty="0">
                <a:solidFill>
                  <a:srgbClr val="000000"/>
                </a:solidFill>
                <a:effectLst/>
                <a:latin typeface="Montserrat"/>
                <a:ea typeface="Montserrat"/>
                <a:cs typeface="Montserrat"/>
              </a:rPr>
              <a:t>nähdä luokassasi/ryhmässäsi?  </a:t>
            </a:r>
          </a:p>
          <a:p>
            <a:pPr marL="971550" lvl="1" indent="-514350">
              <a:buFont typeface="+mj-lt"/>
              <a:buAutoNum type="alphaLcPeriod"/>
            </a:pPr>
            <a:r>
              <a:rPr lang="fi-FI" sz="2000" b="0" i="0" strike="noStrike" cap="none" spc="0" baseline="0" dirty="0">
                <a:solidFill>
                  <a:srgbClr val="000000"/>
                </a:solidFill>
                <a:effectLst/>
                <a:latin typeface="Montserrat"/>
                <a:ea typeface="Montserrat"/>
                <a:cs typeface="Montserrat"/>
              </a:rPr>
              <a:t>kuulla luokassasi/ryhmässäsi?  </a:t>
            </a:r>
          </a:p>
          <a:p>
            <a:pPr marL="971550" lvl="1" indent="-514350">
              <a:buFont typeface="+mj-lt"/>
              <a:buAutoNum type="alphaLcPeriod"/>
            </a:pPr>
            <a:r>
              <a:rPr lang="fi-FI" sz="2000" b="0" i="0" strike="noStrike" cap="none" spc="0" baseline="0" dirty="0">
                <a:solidFill>
                  <a:srgbClr val="000000"/>
                </a:solidFill>
                <a:effectLst/>
                <a:latin typeface="Montserrat"/>
                <a:ea typeface="Montserrat"/>
                <a:cs typeface="Montserrat"/>
              </a:rPr>
              <a:t>ymmärretä luokassasi/ryhmässäsi?  </a:t>
            </a:r>
            <a:br>
              <a:rPr lang="fi-FI" sz="2000" dirty="0"/>
            </a:br>
            <a:endParaRPr lang="fi-FI" sz="2000" dirty="0"/>
          </a:p>
          <a:p>
            <a:pPr marL="457200" indent="-457200">
              <a:buFont typeface="+mj-lt"/>
              <a:buAutoNum type="arabicPeriod"/>
            </a:pPr>
            <a:r>
              <a:rPr lang="fi-FI" sz="2000" b="1" i="0" strike="noStrike" cap="none" spc="0" baseline="0" dirty="0">
                <a:solidFill>
                  <a:srgbClr val="000000"/>
                </a:solidFill>
                <a:effectLst/>
                <a:latin typeface="Montserrat"/>
                <a:ea typeface="Montserrat"/>
                <a:cs typeface="Montserrat"/>
              </a:rPr>
              <a:t>Mitä tarvitset, jotta tuntisit tulleesi</a:t>
            </a:r>
          </a:p>
          <a:p>
            <a:pPr marL="971550" lvl="1" indent="-514350">
              <a:buFont typeface="+mj-lt"/>
              <a:buAutoNum type="alphaLcPeriod"/>
            </a:pPr>
            <a:r>
              <a:rPr lang="fi-FI" sz="2000" b="0" i="0" strike="noStrike" cap="none" spc="0" baseline="0" dirty="0">
                <a:solidFill>
                  <a:srgbClr val="000000"/>
                </a:solidFill>
                <a:effectLst/>
                <a:latin typeface="Montserrat"/>
                <a:ea typeface="Montserrat"/>
                <a:cs typeface="Montserrat"/>
              </a:rPr>
              <a:t>nähdyksi luokassasi/ryhmässäsi?  </a:t>
            </a:r>
          </a:p>
          <a:p>
            <a:pPr marL="971550" lvl="1" indent="-514350">
              <a:buFont typeface="+mj-lt"/>
              <a:buAutoNum type="alphaLcPeriod"/>
            </a:pPr>
            <a:r>
              <a:rPr lang="fi-FI" sz="2000" b="0" i="0" strike="noStrike" cap="none" spc="0" baseline="0" dirty="0">
                <a:solidFill>
                  <a:srgbClr val="000000"/>
                </a:solidFill>
                <a:effectLst/>
                <a:latin typeface="Montserrat"/>
                <a:ea typeface="Montserrat"/>
                <a:cs typeface="Montserrat"/>
              </a:rPr>
              <a:t>kuulluksi luokassasi/ryhmässäsi?  </a:t>
            </a:r>
          </a:p>
          <a:p>
            <a:pPr marL="971550" lvl="1" indent="-514350">
              <a:buFont typeface="+mj-lt"/>
              <a:buAutoNum type="alphaLcPeriod"/>
            </a:pPr>
            <a:r>
              <a:rPr lang="fi-FI" sz="2000" b="0" i="0" strike="noStrike" cap="none" spc="0" baseline="0" dirty="0">
                <a:solidFill>
                  <a:srgbClr val="000000"/>
                </a:solidFill>
                <a:effectLst/>
                <a:latin typeface="Montserrat"/>
                <a:ea typeface="Montserrat"/>
                <a:cs typeface="Montserrat"/>
              </a:rPr>
              <a:t>ymmärretyksi luokassasi/ryhmässäsi? </a:t>
            </a:r>
          </a:p>
        </p:txBody>
      </p:sp>
    </p:spTree>
    <p:extLst>
      <p:ext uri="{BB962C8B-B14F-4D97-AF65-F5344CB8AC3E}">
        <p14:creationId xmlns:p14="http://schemas.microsoft.com/office/powerpoint/2010/main" val="3655729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610C33-30F8-0B49-3646-C6A6BB4A717A}"/>
              </a:ext>
            </a:extLst>
          </p:cNvPr>
          <p:cNvSpPr>
            <a:spLocks noGrp="1"/>
          </p:cNvSpPr>
          <p:nvPr>
            <p:ph type="title"/>
          </p:nvPr>
        </p:nvSpPr>
        <p:spPr/>
        <p:txBody>
          <a:bodyPr>
            <a:normAutofit fontScale="90000"/>
          </a:bodyPr>
          <a:lstStyle/>
          <a:p>
            <a:r>
              <a:rPr lang="fi-FI" sz="4000" dirty="0">
                <a:solidFill>
                  <a:srgbClr val="000000"/>
                </a:solidFill>
                <a:latin typeface="Montserrat ExtraBold"/>
                <a:ea typeface="Montserrat ExtraBold"/>
                <a:cs typeface="Montserrat ExtraBold"/>
              </a:rPr>
              <a:t>2</a:t>
            </a:r>
            <a:r>
              <a:rPr lang="fi-FI" sz="4000" b="1" i="0" strike="noStrike" cap="none" spc="0" baseline="0" dirty="0">
                <a:solidFill>
                  <a:srgbClr val="000000"/>
                </a:solidFill>
                <a:effectLst/>
                <a:latin typeface="Montserrat ExtraBold"/>
                <a:ea typeface="Montserrat ExtraBold"/>
                <a:cs typeface="Montserrat ExtraBold"/>
              </a:rPr>
              <a:t>.4 	Ryhmän yhteiset tavoitteet</a:t>
            </a:r>
            <a:br>
              <a:rPr lang="fi-FI" sz="3200" b="1" i="0" strike="noStrike" cap="none" spc="0" baseline="0" dirty="0">
                <a:solidFill>
                  <a:srgbClr val="000000"/>
                </a:solidFill>
                <a:effectLst/>
                <a:latin typeface="Montserrat ExtraBold"/>
                <a:ea typeface="Montserrat ExtraBold"/>
                <a:cs typeface="Montserrat ExtraBold"/>
              </a:rPr>
            </a:br>
            <a:r>
              <a:rPr lang="fi-FI" sz="2000" b="0" i="0" strike="noStrike" cap="none" spc="0" baseline="0" dirty="0">
                <a:solidFill>
                  <a:srgbClr val="000000"/>
                </a:solidFill>
                <a:effectLst/>
                <a:latin typeface="Montserrat"/>
                <a:ea typeface="Montserrat"/>
                <a:cs typeface="Montserrat"/>
              </a:rPr>
              <a:t>(kurssilla/aineessa)</a:t>
            </a:r>
          </a:p>
        </p:txBody>
      </p:sp>
      <p:sp>
        <p:nvSpPr>
          <p:cNvPr id="3" name="Sisällön paikkamerkki 2">
            <a:extLst>
              <a:ext uri="{FF2B5EF4-FFF2-40B4-BE49-F238E27FC236}">
                <a16:creationId xmlns:a16="http://schemas.microsoft.com/office/drawing/2014/main" id="{35EF1725-B607-B0FC-AD96-328B4FB20874}"/>
              </a:ext>
            </a:extLst>
          </p:cNvPr>
          <p:cNvSpPr>
            <a:spLocks noGrp="1"/>
          </p:cNvSpPr>
          <p:nvPr>
            <p:ph sz="quarter" idx="10"/>
          </p:nvPr>
        </p:nvSpPr>
        <p:spPr>
          <a:xfrm>
            <a:off x="607047" y="1636099"/>
            <a:ext cx="10975775" cy="4622812"/>
          </a:xfrm>
        </p:spPr>
        <p:txBody>
          <a:bodyPr/>
          <a:lstStyle/>
          <a:p>
            <a:pPr marL="0" indent="0">
              <a:buNone/>
            </a:pPr>
            <a:r>
              <a:rPr lang="fi-FI" sz="2400" b="1" i="0" strike="noStrike" cap="none" spc="0" baseline="0" dirty="0">
                <a:solidFill>
                  <a:srgbClr val="000000"/>
                </a:solidFill>
                <a:effectLst/>
                <a:latin typeface="Montserrat"/>
                <a:ea typeface="Montserrat"/>
                <a:cs typeface="Montserrat"/>
              </a:rPr>
              <a:t>Tee kolme listaa kuhunkin aineeseen liittyen:</a:t>
            </a:r>
          </a:p>
          <a:p>
            <a:pPr marL="0" indent="0">
              <a:buNone/>
            </a:pPr>
            <a:endParaRPr lang="fi-FI" sz="2400" b="1" dirty="0"/>
          </a:p>
          <a:p>
            <a:pPr marL="0" indent="0">
              <a:buNone/>
            </a:pPr>
            <a:r>
              <a:rPr lang="fi-FI" sz="2000" b="0" i="0" strike="noStrike" cap="none" spc="0" baseline="0" dirty="0">
                <a:solidFill>
                  <a:srgbClr val="000000"/>
                </a:solidFill>
                <a:effectLst/>
                <a:latin typeface="Montserrat"/>
                <a:ea typeface="Montserrat"/>
                <a:cs typeface="Montserrat"/>
              </a:rPr>
              <a:t>1. Millaista osaamista ryhmällä on aineesta ennestään?  </a:t>
            </a:r>
          </a:p>
          <a:p>
            <a:pPr marL="0" indent="0">
              <a:buNone/>
            </a:pPr>
            <a:r>
              <a:rPr lang="fi-FI" sz="2000" b="0" i="0" strike="noStrike" cap="none" spc="0" baseline="0" dirty="0">
                <a:solidFill>
                  <a:srgbClr val="000000"/>
                </a:solidFill>
                <a:effectLst/>
                <a:latin typeface="Montserrat"/>
                <a:ea typeface="Montserrat"/>
                <a:cs typeface="Montserrat"/>
              </a:rPr>
              <a:t>2. Mitä ryhmä haluaa oppia aineesta? </a:t>
            </a:r>
          </a:p>
          <a:p>
            <a:pPr marL="0" indent="0">
              <a:buNone/>
            </a:pPr>
            <a:r>
              <a:rPr lang="fi-FI" sz="2000" b="0" i="0" strike="noStrike" cap="none" spc="0" baseline="0" dirty="0">
                <a:solidFill>
                  <a:srgbClr val="000000"/>
                </a:solidFill>
                <a:effectLst/>
                <a:latin typeface="Montserrat"/>
                <a:ea typeface="Montserrat"/>
                <a:cs typeface="Montserrat"/>
              </a:rPr>
              <a:t>3. Listaa vähintään kolme tavoitetta, jotka ryhmä yhteisesti haluaa saavuttaa kurssin aikana. </a:t>
            </a:r>
          </a:p>
          <a:p>
            <a:pPr marL="0" indent="0">
              <a:buNone/>
            </a:pPr>
            <a:endParaRPr lang="fi-FI" dirty="0"/>
          </a:p>
        </p:txBody>
      </p:sp>
    </p:spTree>
    <p:extLst>
      <p:ext uri="{BB962C8B-B14F-4D97-AF65-F5344CB8AC3E}">
        <p14:creationId xmlns:p14="http://schemas.microsoft.com/office/powerpoint/2010/main" val="3338503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8E8840-0FA3-5958-03DE-B197346A1A28}"/>
              </a:ext>
            </a:extLst>
          </p:cNvPr>
          <p:cNvSpPr>
            <a:spLocks noGrp="1"/>
          </p:cNvSpPr>
          <p:nvPr>
            <p:ph type="title"/>
          </p:nvPr>
        </p:nvSpPr>
        <p:spPr/>
        <p:txBody>
          <a:bodyPr>
            <a:normAutofit/>
          </a:bodyPr>
          <a:lstStyle/>
          <a:p>
            <a:r>
              <a:rPr lang="fi-FI" sz="4400" b="1" i="0" strike="noStrike" cap="none" spc="0" baseline="0" dirty="0">
                <a:solidFill>
                  <a:srgbClr val="000000"/>
                </a:solidFill>
                <a:effectLst/>
                <a:latin typeface="Montserrat ExtraBold"/>
                <a:ea typeface="Montserrat ExtraBold"/>
                <a:cs typeface="Montserrat ExtraBold"/>
              </a:rPr>
              <a:t>3. Kouluyhteisössä</a:t>
            </a:r>
          </a:p>
        </p:txBody>
      </p:sp>
      <p:sp>
        <p:nvSpPr>
          <p:cNvPr id="3" name="Sisällön paikkamerkki 2">
            <a:extLst>
              <a:ext uri="{FF2B5EF4-FFF2-40B4-BE49-F238E27FC236}">
                <a16:creationId xmlns:a16="http://schemas.microsoft.com/office/drawing/2014/main" id="{EC189435-A258-95CE-328C-5C0ACDFDB22B}"/>
              </a:ext>
            </a:extLst>
          </p:cNvPr>
          <p:cNvSpPr>
            <a:spLocks noGrp="1"/>
          </p:cNvSpPr>
          <p:nvPr>
            <p:ph sz="quarter" idx="10"/>
          </p:nvPr>
        </p:nvSpPr>
        <p:spPr/>
        <p:txBody>
          <a:bodyPr>
            <a:normAutofit/>
          </a:bodyPr>
          <a:lstStyle/>
          <a:p>
            <a:pPr marL="0" indent="0">
              <a:buNone/>
            </a:pPr>
            <a:r>
              <a:rPr lang="fi-FI" sz="2400" b="1" i="0" strike="noStrike" cap="none" spc="0" baseline="0" dirty="0">
                <a:solidFill>
                  <a:srgbClr val="000000"/>
                </a:solidFill>
                <a:effectLst/>
                <a:latin typeface="Montserrat"/>
                <a:ea typeface="Montserrat"/>
                <a:cs typeface="Montserrat"/>
              </a:rPr>
              <a:t>Vuorovaikutteiset toimenpiteet toteutettavaksi kouluyhteisössä</a:t>
            </a:r>
          </a:p>
          <a:p>
            <a:pPr marL="0" indent="0">
              <a:buNone/>
            </a:pPr>
            <a:r>
              <a:rPr lang="fi-FI" sz="2000" b="0" i="1" strike="noStrike" cap="none" spc="0" baseline="0" dirty="0">
                <a:solidFill>
                  <a:srgbClr val="000000"/>
                </a:solidFill>
                <a:effectLst/>
                <a:latin typeface="Montserrat"/>
                <a:ea typeface="Montserrat"/>
                <a:cs typeface="Montserrat"/>
              </a:rPr>
              <a:t>Nämä toimenpiteet on suunnattu toteutettaviksi koko koulun tasolla (mutta voidaan käyttää myös luokassa).</a:t>
            </a:r>
          </a:p>
          <a:p>
            <a:pPr marL="0" indent="0">
              <a:buNone/>
            </a:pPr>
            <a:r>
              <a:rPr lang="fi-FI" sz="2000" b="0" i="1" strike="noStrike" cap="none" spc="0" baseline="0" dirty="0">
                <a:solidFill>
                  <a:srgbClr val="000000"/>
                </a:solidFill>
                <a:effectLst/>
                <a:latin typeface="Montserrat"/>
                <a:ea typeface="Montserrat"/>
                <a:cs typeface="Montserrat"/>
              </a:rPr>
              <a:t>On opettajien, rehtorin ja kouluvalmentajan (sekä muun henkilöstön) vastuulla ottaa toimintatavat käyttöön ja seurata niiden vaikuttavuutta.</a:t>
            </a:r>
          </a:p>
          <a:p>
            <a:pPr marL="0" indent="0">
              <a:buNone/>
            </a:pPr>
            <a:endParaRPr lang="fi-FI" sz="2000" i="1" dirty="0"/>
          </a:p>
          <a:p>
            <a:pPr marL="0" indent="0">
              <a:lnSpc>
                <a:spcPct val="100000"/>
              </a:lnSpc>
              <a:buNone/>
            </a:pPr>
            <a:r>
              <a:rPr lang="fi-FI" sz="1800" b="0" i="1" strike="noStrike" cap="none" spc="0" baseline="0" dirty="0" err="1">
                <a:solidFill>
                  <a:srgbClr val="000000"/>
                </a:solidFill>
                <a:effectLst/>
                <a:latin typeface="Montserrat"/>
                <a:ea typeface="Montserrat"/>
                <a:cs typeface="Montserrat"/>
              </a:rPr>
              <a:t>Huom</a:t>
            </a:r>
            <a:r>
              <a:rPr lang="fi-FI" sz="1800" b="0" i="1" strike="noStrike" cap="none" spc="0" baseline="0" dirty="0">
                <a:solidFill>
                  <a:srgbClr val="000000"/>
                </a:solidFill>
                <a:effectLst/>
                <a:latin typeface="Montserrat"/>
                <a:ea typeface="Montserrat"/>
                <a:cs typeface="Montserrat"/>
              </a:rPr>
              <a:t>! Diasarjan muistiinpanoista löytyy tarvittaessa lisäohjeita</a:t>
            </a:r>
          </a:p>
          <a:p>
            <a:pPr marL="0" indent="0">
              <a:lnSpc>
                <a:spcPct val="100000"/>
              </a:lnSpc>
              <a:buNone/>
            </a:pPr>
            <a:r>
              <a:rPr lang="fi-FI" sz="1800" b="0" i="1" strike="noStrike" cap="none" spc="0" baseline="0" dirty="0">
                <a:solidFill>
                  <a:srgbClr val="000000"/>
                </a:solidFill>
                <a:effectLst/>
                <a:latin typeface="Montserrat"/>
                <a:ea typeface="Montserrat"/>
                <a:cs typeface="Montserrat"/>
              </a:rPr>
              <a:t>toimenpiteiden toteuttamiseen.</a:t>
            </a:r>
            <a:br>
              <a:rPr sz="2000" dirty="0"/>
            </a:br>
            <a:endParaRPr sz="2000" dirty="0"/>
          </a:p>
        </p:txBody>
      </p:sp>
    </p:spTree>
    <p:extLst>
      <p:ext uri="{BB962C8B-B14F-4D97-AF65-F5344CB8AC3E}">
        <p14:creationId xmlns:p14="http://schemas.microsoft.com/office/powerpoint/2010/main" val="3469842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FDD452-08F6-3B95-B3A1-DB8E70E476E9}"/>
              </a:ext>
            </a:extLst>
          </p:cNvPr>
          <p:cNvSpPr>
            <a:spLocks noGrp="1"/>
          </p:cNvSpPr>
          <p:nvPr>
            <p:ph type="title"/>
          </p:nvPr>
        </p:nvSpPr>
        <p:spPr/>
        <p:txBody>
          <a:bodyPr>
            <a:noAutofit/>
          </a:bodyPr>
          <a:lstStyle/>
          <a:p>
            <a:r>
              <a:rPr lang="fi-FI" sz="3600" b="1" i="0" strike="noStrike" cap="none" spc="0" baseline="0" dirty="0">
                <a:solidFill>
                  <a:srgbClr val="000000"/>
                </a:solidFill>
                <a:effectLst/>
                <a:latin typeface="Montserrat ExtraBold"/>
                <a:ea typeface="Montserrat ExtraBold"/>
                <a:cs typeface="Montserrat ExtraBold"/>
              </a:rPr>
              <a:t>3.1 Kokeilu: Digilaitteeton päivä</a:t>
            </a:r>
          </a:p>
        </p:txBody>
      </p:sp>
      <p:sp>
        <p:nvSpPr>
          <p:cNvPr id="4" name="Sisällön paikkamerkki 3">
            <a:extLst>
              <a:ext uri="{FF2B5EF4-FFF2-40B4-BE49-F238E27FC236}">
                <a16:creationId xmlns:a16="http://schemas.microsoft.com/office/drawing/2014/main" id="{B601962E-EFFC-29E3-5C4E-F684C0CD2E70}"/>
              </a:ext>
            </a:extLst>
          </p:cNvPr>
          <p:cNvSpPr>
            <a:spLocks noGrp="1"/>
          </p:cNvSpPr>
          <p:nvPr>
            <p:ph sz="quarter" idx="10"/>
          </p:nvPr>
        </p:nvSpPr>
        <p:spPr/>
        <p:txBody>
          <a:bodyPr>
            <a:noAutofit/>
          </a:bodyPr>
          <a:lstStyle/>
          <a:p>
            <a:pPr marL="0" indent="0">
              <a:buNone/>
            </a:pPr>
            <a:r>
              <a:rPr lang="fi-FI" sz="2000" b="0" i="0" strike="noStrike" cap="none" spc="0" baseline="0" dirty="0">
                <a:solidFill>
                  <a:srgbClr val="000000"/>
                </a:solidFill>
                <a:effectLst/>
                <a:latin typeface="Montserrat"/>
                <a:ea typeface="Montserrat"/>
                <a:cs typeface="Montserrat"/>
              </a:rPr>
              <a:t>Muiden kohtaaminen vaatii aikaa, mielenrauhaa ja keskittymisen tunnetta.  Joskus puhelimen näyttö vie kaiken huomion ja estää ihmisiä kohtaamasta kasvokkain arjessa.  </a:t>
            </a:r>
          </a:p>
          <a:p>
            <a:pPr marL="0" indent="0">
              <a:buNone/>
            </a:pPr>
            <a:r>
              <a:rPr lang="fi-FI" sz="2000" b="0" i="0" strike="noStrike" cap="none" spc="0" baseline="0" dirty="0">
                <a:solidFill>
                  <a:srgbClr val="000000"/>
                </a:solidFill>
                <a:effectLst/>
                <a:latin typeface="Montserrat"/>
                <a:ea typeface="Montserrat"/>
                <a:cs typeface="Montserrat"/>
              </a:rPr>
              <a:t>Siksi opiskelijat saavat tilaisuuden kerran viikossa tai kuukaudessa jättää puhelimensa kotiin (tai jos se ei ole mahdollista, pitää puhelin laukussa suljettuna koulupäivän ajan) ja katsoa mihin se voi johtaa.</a:t>
            </a:r>
          </a:p>
          <a:p>
            <a:pPr marL="0" indent="0">
              <a:buNone/>
            </a:pPr>
            <a:endParaRPr lang="fi-FI" sz="2000" b="1" dirty="0"/>
          </a:p>
          <a:p>
            <a:pPr marL="0" indent="0">
              <a:buNone/>
            </a:pPr>
            <a:r>
              <a:rPr lang="fi-FI" sz="2000" b="1" i="0" strike="noStrike" cap="none" spc="0" baseline="0" dirty="0">
                <a:solidFill>
                  <a:srgbClr val="000000"/>
                </a:solidFill>
                <a:effectLst/>
                <a:latin typeface="Montserrat"/>
                <a:ea typeface="Montserrat"/>
                <a:cs typeface="Montserrat"/>
              </a:rPr>
              <a:t>Ota selvää: </a:t>
            </a:r>
          </a:p>
          <a:p>
            <a:pPr marL="457200" indent="-457200">
              <a:buAutoNum type="arabicPeriod"/>
            </a:pPr>
            <a:r>
              <a:rPr lang="fi-FI" sz="2000" b="0" i="0" strike="noStrike" cap="none" spc="0" baseline="0" dirty="0">
                <a:solidFill>
                  <a:srgbClr val="000000"/>
                </a:solidFill>
                <a:effectLst/>
                <a:latin typeface="Montserrat"/>
                <a:ea typeface="Montserrat"/>
                <a:cs typeface="Montserrat"/>
              </a:rPr>
              <a:t>Millaisia kohtaamisia toisten kanssa syntyy kun puhelin ei ole mukana välitunnilla?</a:t>
            </a:r>
          </a:p>
          <a:p>
            <a:pPr marL="457200" indent="-457200">
              <a:buAutoNum type="arabicPeriod"/>
            </a:pPr>
            <a:r>
              <a:rPr lang="fi-FI" sz="2000" b="0" i="0" strike="noStrike" cap="none" spc="0" baseline="0" dirty="0">
                <a:solidFill>
                  <a:srgbClr val="000000"/>
                </a:solidFill>
                <a:effectLst/>
                <a:latin typeface="Montserrat"/>
                <a:ea typeface="Montserrat"/>
                <a:cs typeface="Montserrat"/>
              </a:rPr>
              <a:t>Millaisia tunteita opiskelijat havaitsevat itsessään kun puhelin ei ole käytössä? </a:t>
            </a:r>
          </a:p>
          <a:p>
            <a:pPr marL="457200" indent="-457200">
              <a:buAutoNum type="arabicPeriod"/>
            </a:pPr>
            <a:r>
              <a:rPr lang="fi-FI" sz="2000" b="0" i="0" strike="noStrike" cap="none" spc="0" baseline="0" dirty="0">
                <a:solidFill>
                  <a:srgbClr val="000000"/>
                </a:solidFill>
                <a:effectLst/>
                <a:latin typeface="Montserrat"/>
                <a:ea typeface="Montserrat"/>
                <a:cs typeface="Montserrat"/>
              </a:rPr>
              <a:t>Mitä tapahtuu jos menet jonkun luo ja puhut hänelle suoraan kasvotusten etkä sosiaalisen median välityksellä? </a:t>
            </a:r>
          </a:p>
        </p:txBody>
      </p:sp>
    </p:spTree>
    <p:extLst>
      <p:ext uri="{BB962C8B-B14F-4D97-AF65-F5344CB8AC3E}">
        <p14:creationId xmlns:p14="http://schemas.microsoft.com/office/powerpoint/2010/main" val="1950823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B4F761-607E-5615-5987-EE202E18F120}"/>
              </a:ext>
            </a:extLst>
          </p:cNvPr>
          <p:cNvSpPr>
            <a:spLocks noGrp="1"/>
          </p:cNvSpPr>
          <p:nvPr>
            <p:ph type="title"/>
          </p:nvPr>
        </p:nvSpPr>
        <p:spPr/>
        <p:txBody>
          <a:bodyPr>
            <a:noAutofit/>
          </a:bodyPr>
          <a:lstStyle/>
          <a:p>
            <a:r>
              <a:rPr lang="fi-FI" sz="4000" b="1" i="0" strike="noStrike" cap="none" spc="0" baseline="0" dirty="0">
                <a:solidFill>
                  <a:srgbClr val="000000"/>
                </a:solidFill>
                <a:effectLst/>
                <a:latin typeface="Montserrat ExtraBold"/>
                <a:ea typeface="Montserrat ExtraBold"/>
                <a:cs typeface="Montserrat ExtraBold"/>
              </a:rPr>
              <a:t>3.2 Kiinnostuksen kohteiden </a:t>
            </a:r>
            <a:br>
              <a:rPr lang="fi-FI" sz="4000" b="1" i="0" strike="noStrike" cap="none" spc="0" baseline="0" dirty="0">
                <a:solidFill>
                  <a:srgbClr val="000000"/>
                </a:solidFill>
                <a:effectLst/>
                <a:latin typeface="Montserrat ExtraBold"/>
                <a:ea typeface="Montserrat ExtraBold"/>
                <a:cs typeface="Montserrat ExtraBold"/>
              </a:rPr>
            </a:br>
            <a:r>
              <a:rPr lang="fi-FI" sz="4000" b="1" i="0" strike="noStrike" cap="none" spc="0" baseline="0" dirty="0">
                <a:solidFill>
                  <a:srgbClr val="000000"/>
                </a:solidFill>
                <a:effectLst/>
                <a:latin typeface="Montserrat ExtraBold"/>
                <a:ea typeface="Montserrat ExtraBold"/>
                <a:cs typeface="Montserrat ExtraBold"/>
              </a:rPr>
              <a:t>pikatreffit</a:t>
            </a:r>
            <a:br>
              <a:rPr dirty="0"/>
            </a:br>
            <a:br>
              <a:rPr sz="3200" dirty="0"/>
            </a:br>
            <a:endParaRPr sz="3200" dirty="0"/>
          </a:p>
        </p:txBody>
      </p:sp>
      <p:sp>
        <p:nvSpPr>
          <p:cNvPr id="4" name="Sisällön paikkamerkki 3">
            <a:extLst>
              <a:ext uri="{FF2B5EF4-FFF2-40B4-BE49-F238E27FC236}">
                <a16:creationId xmlns:a16="http://schemas.microsoft.com/office/drawing/2014/main" id="{32C47CFE-08BD-78A5-4671-8E7238461B24}"/>
              </a:ext>
            </a:extLst>
          </p:cNvPr>
          <p:cNvSpPr>
            <a:spLocks noGrp="1"/>
          </p:cNvSpPr>
          <p:nvPr>
            <p:ph sz="quarter" idx="10"/>
          </p:nvPr>
        </p:nvSpPr>
        <p:spPr>
          <a:xfrm>
            <a:off x="607047" y="1943099"/>
            <a:ext cx="10975775" cy="4315811"/>
          </a:xfrm>
        </p:spPr>
        <p:txBody>
          <a:bodyPr>
            <a:normAutofit/>
          </a:bodyPr>
          <a:lstStyle/>
          <a:p>
            <a:pPr marL="342900" indent="-342900">
              <a:buFont typeface="Arial"/>
              <a:buChar char="•"/>
            </a:pPr>
            <a:r>
              <a:rPr lang="fi-FI" sz="1800" b="0" i="1" strike="noStrike" cap="none" spc="0" baseline="0" dirty="0">
                <a:solidFill>
                  <a:srgbClr val="000000"/>
                </a:solidFill>
                <a:effectLst/>
                <a:latin typeface="Montserrat"/>
                <a:ea typeface="Montserrat"/>
                <a:cs typeface="Montserrat"/>
              </a:rPr>
              <a:t>Onko mitään mistä me molemmat pidämme, tai josta kaverisi ja minä pidämme? Millaisia yhteisiä kiinnostuksen kohteita koulusta löytyy? </a:t>
            </a:r>
            <a:endParaRPr lang="fi-FI" sz="1800" dirty="0"/>
          </a:p>
          <a:p>
            <a:pPr marL="342900" indent="-342900">
              <a:buFont typeface="Arial"/>
              <a:buChar char="•"/>
            </a:pPr>
            <a:r>
              <a:rPr lang="fi-FI" sz="1800" b="0" i="0" strike="noStrike" cap="none" spc="0" baseline="0" dirty="0">
                <a:solidFill>
                  <a:srgbClr val="000000"/>
                </a:solidFill>
                <a:effectLst/>
                <a:latin typeface="Montserrat"/>
                <a:ea typeface="Montserrat"/>
                <a:cs typeface="Montserrat"/>
              </a:rPr>
              <a:t>Usein monet koulussa ovat toisistaan tietämättä kiinnostuneita/pitävät samoista asioista. Pikatreffien avulla tutustumme toistemme harrastuksiin ja siihen mistä kukin on kiinnostunut, ja saatamme huomata, että pidämme samoista asioista aiemmin tuntemattomien ihmisten kanssa.</a:t>
            </a:r>
          </a:p>
          <a:p>
            <a:pPr marL="342900" indent="-342900">
              <a:buFont typeface="Arial"/>
              <a:buChar char="•"/>
            </a:pPr>
            <a:r>
              <a:rPr lang="fi-FI" sz="1800" b="0" i="0" strike="noStrike" cap="none" spc="0" baseline="0" dirty="0">
                <a:solidFill>
                  <a:srgbClr val="000000"/>
                </a:solidFill>
                <a:effectLst/>
                <a:latin typeface="Montserrat"/>
                <a:ea typeface="Montserrat"/>
                <a:cs typeface="Montserrat"/>
              </a:rPr>
              <a:t>Esimerkkikysymyksiä pikatreffejä varten: </a:t>
            </a:r>
          </a:p>
          <a:p>
            <a:pPr lvl="1">
              <a:buFont typeface="Wingdings" pitchFamily="2" charset="2"/>
              <a:buChar char="ü"/>
            </a:pPr>
            <a:r>
              <a:rPr lang="fi-FI" sz="1700" b="0" i="1" strike="noStrike" cap="none" spc="0" baseline="0" dirty="0">
                <a:solidFill>
                  <a:srgbClr val="000000"/>
                </a:solidFill>
                <a:effectLst/>
                <a:latin typeface="Montserrat"/>
                <a:ea typeface="Montserrat"/>
                <a:cs typeface="Montserrat"/>
              </a:rPr>
              <a:t>Millainen musiikkimaku sinulla on? </a:t>
            </a:r>
          </a:p>
          <a:p>
            <a:pPr lvl="1">
              <a:buFont typeface="Wingdings" pitchFamily="2" charset="2"/>
              <a:buChar char="ü"/>
            </a:pPr>
            <a:r>
              <a:rPr lang="fi-FI" sz="1700" b="0" i="1" strike="noStrike" cap="none" spc="0" baseline="0" dirty="0">
                <a:solidFill>
                  <a:srgbClr val="000000"/>
                </a:solidFill>
                <a:effectLst/>
                <a:latin typeface="Montserrat"/>
                <a:ea typeface="Montserrat"/>
                <a:cs typeface="Montserrat"/>
              </a:rPr>
              <a:t>Ketä fanitat?</a:t>
            </a:r>
          </a:p>
          <a:p>
            <a:pPr lvl="1">
              <a:buFont typeface="Wingdings" pitchFamily="2" charset="2"/>
              <a:buChar char="ü"/>
            </a:pPr>
            <a:r>
              <a:rPr lang="fi-FI" sz="1700" b="0" i="1" strike="noStrike" cap="none" spc="0" baseline="0" dirty="0">
                <a:solidFill>
                  <a:srgbClr val="000000"/>
                </a:solidFill>
                <a:effectLst/>
                <a:latin typeface="Montserrat"/>
                <a:ea typeface="Montserrat"/>
                <a:cs typeface="Montserrat"/>
              </a:rPr>
              <a:t>Mikä on lempivuodenaikasi ja miksi? </a:t>
            </a:r>
          </a:p>
          <a:p>
            <a:pPr lvl="1">
              <a:buFont typeface="Wingdings" pitchFamily="2" charset="2"/>
              <a:buChar char="ü"/>
            </a:pPr>
            <a:r>
              <a:rPr lang="fi-FI" sz="1700" b="0" i="1" strike="noStrike" cap="none" spc="0" baseline="0" dirty="0">
                <a:solidFill>
                  <a:srgbClr val="000000"/>
                </a:solidFill>
                <a:effectLst/>
                <a:latin typeface="Montserrat"/>
                <a:ea typeface="Montserrat"/>
                <a:cs typeface="Montserrat"/>
              </a:rPr>
              <a:t>Miten rentoudut pitkän koulupäivän jälkeen?</a:t>
            </a:r>
          </a:p>
          <a:p>
            <a:pPr lvl="1">
              <a:buFont typeface="Wingdings" pitchFamily="2" charset="2"/>
              <a:buChar char="ü"/>
            </a:pPr>
            <a:r>
              <a:rPr lang="fi-FI" sz="1700" b="0" i="1" strike="noStrike" cap="none" spc="0" baseline="0" dirty="0">
                <a:solidFill>
                  <a:srgbClr val="000000"/>
                </a:solidFill>
                <a:effectLst/>
                <a:latin typeface="Montserrat"/>
                <a:ea typeface="Montserrat"/>
                <a:cs typeface="Montserrat"/>
              </a:rPr>
              <a:t>Mikä on unelmien matkakohteesi? </a:t>
            </a:r>
          </a:p>
          <a:p>
            <a:pPr lvl="1">
              <a:buFont typeface="Wingdings" pitchFamily="2" charset="2"/>
              <a:buChar char="ü"/>
            </a:pPr>
            <a:r>
              <a:rPr lang="fi-FI" sz="1700" b="0" i="1" strike="noStrike" cap="none" spc="0" baseline="0" dirty="0">
                <a:solidFill>
                  <a:srgbClr val="000000"/>
                </a:solidFill>
                <a:effectLst/>
                <a:latin typeface="Montserrat"/>
                <a:ea typeface="Montserrat"/>
                <a:cs typeface="Montserrat"/>
              </a:rPr>
              <a:t>Mitä tekisit siellä?</a:t>
            </a:r>
          </a:p>
          <a:p>
            <a:pPr lvl="1">
              <a:buFont typeface="Wingdings" pitchFamily="2" charset="2"/>
              <a:buChar char="ü"/>
            </a:pPr>
            <a:r>
              <a:rPr lang="fi-FI" sz="1700" b="0" i="1" strike="noStrike" cap="none" spc="0" baseline="0" dirty="0">
                <a:solidFill>
                  <a:srgbClr val="000000"/>
                </a:solidFill>
                <a:effectLst/>
                <a:latin typeface="Montserrat"/>
                <a:ea typeface="Montserrat"/>
                <a:cs typeface="Montserrat"/>
              </a:rPr>
              <a:t>Miettikää luokassa yhdessä lisää kysymyksiä.</a:t>
            </a:r>
          </a:p>
        </p:txBody>
      </p:sp>
    </p:spTree>
    <p:extLst>
      <p:ext uri="{BB962C8B-B14F-4D97-AF65-F5344CB8AC3E}">
        <p14:creationId xmlns:p14="http://schemas.microsoft.com/office/powerpoint/2010/main" val="2948180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7">
            <a:extLst>
              <a:ext uri="{FF2B5EF4-FFF2-40B4-BE49-F238E27FC236}">
                <a16:creationId xmlns:a16="http://schemas.microsoft.com/office/drawing/2014/main" id="{2AD595DC-42CD-C7AA-3136-6E6EBC0184D5}"/>
              </a:ext>
            </a:extLst>
          </p:cNvPr>
          <p:cNvSpPr>
            <a:spLocks noGrp="1"/>
          </p:cNvSpPr>
          <p:nvPr>
            <p:ph sz="quarter" idx="10"/>
          </p:nvPr>
        </p:nvSpPr>
        <p:spPr>
          <a:xfrm>
            <a:off x="620850" y="2065232"/>
            <a:ext cx="10410944" cy="3922613"/>
          </a:xfrm>
        </p:spPr>
        <p:txBody>
          <a:bodyPr vert="horz" lIns="288000" tIns="90000" rIns="144000" bIns="90000" rtlCol="0" anchor="t">
            <a:normAutofit/>
          </a:bodyPr>
          <a:lstStyle/>
          <a:p>
            <a:pPr marL="0" indent="0">
              <a:lnSpc>
                <a:spcPct val="107000"/>
              </a:lnSpc>
              <a:spcAft>
                <a:spcPts val="800"/>
              </a:spcAft>
              <a:buNone/>
            </a:pPr>
            <a:r>
              <a:rPr lang="fi-FI" sz="2000" b="0" i="0" strike="noStrike" cap="none" spc="0" baseline="0" dirty="0">
                <a:solidFill>
                  <a:srgbClr val="000000"/>
                </a:solidFill>
                <a:effectLst/>
                <a:latin typeface="Montserrat"/>
                <a:ea typeface="Montserrat"/>
                <a:cs typeface="Montserrat"/>
              </a:rPr>
              <a:t>Yhteinen hyvinvointihetki voidaan toteuttaa monella tavalla, esimerkiksi:  </a:t>
            </a:r>
          </a:p>
          <a:p>
            <a:pPr>
              <a:lnSpc>
                <a:spcPct val="107000"/>
              </a:lnSpc>
              <a:spcAft>
                <a:spcPts val="800"/>
              </a:spcAft>
            </a:pPr>
            <a:r>
              <a:rPr lang="fi-FI" sz="2000" b="0" i="0" strike="noStrike" cap="none" spc="0" baseline="0" dirty="0">
                <a:solidFill>
                  <a:srgbClr val="000000"/>
                </a:solidFill>
                <a:effectLst/>
                <a:latin typeface="Montserrat"/>
                <a:ea typeface="Montserrat"/>
                <a:cs typeface="Montserrat"/>
              </a:rPr>
              <a:t>Hyvinvointikahvilana </a:t>
            </a:r>
          </a:p>
          <a:p>
            <a:pPr>
              <a:lnSpc>
                <a:spcPct val="107000"/>
              </a:lnSpc>
              <a:spcAft>
                <a:spcPts val="800"/>
              </a:spcAft>
            </a:pPr>
            <a:r>
              <a:rPr lang="fi-FI" sz="2000" b="0" i="0" strike="noStrike" cap="none" spc="0" baseline="0" dirty="0">
                <a:solidFill>
                  <a:srgbClr val="000000"/>
                </a:solidFill>
                <a:effectLst/>
                <a:latin typeface="Montserrat"/>
                <a:ea typeface="Montserrat"/>
                <a:cs typeface="Montserrat"/>
              </a:rPr>
              <a:t>Hyvinvointiluentona</a:t>
            </a:r>
          </a:p>
          <a:p>
            <a:pPr>
              <a:lnSpc>
                <a:spcPct val="107000"/>
              </a:lnSpc>
              <a:spcAft>
                <a:spcPts val="800"/>
              </a:spcAft>
            </a:pPr>
            <a:r>
              <a:rPr lang="fi-FI" sz="2000" b="0" i="0" strike="noStrike" cap="none" spc="0" baseline="0" dirty="0">
                <a:solidFill>
                  <a:srgbClr val="000000"/>
                </a:solidFill>
                <a:effectLst/>
                <a:latin typeface="Montserrat"/>
                <a:ea typeface="Montserrat"/>
                <a:cs typeface="Montserrat"/>
              </a:rPr>
              <a:t>Rentoutusharjoituksena</a:t>
            </a:r>
          </a:p>
          <a:p>
            <a:pPr>
              <a:lnSpc>
                <a:spcPct val="107000"/>
              </a:lnSpc>
              <a:spcAft>
                <a:spcPts val="800"/>
              </a:spcAft>
            </a:pPr>
            <a:r>
              <a:rPr lang="fi-FI" sz="2000" b="0" i="0" strike="noStrike" cap="none" spc="0" baseline="0" dirty="0">
                <a:solidFill>
                  <a:srgbClr val="000000"/>
                </a:solidFill>
                <a:effectLst/>
                <a:latin typeface="Montserrat"/>
                <a:ea typeface="Montserrat"/>
                <a:cs typeface="Montserrat"/>
              </a:rPr>
              <a:t>Jooga-harjoituksena</a:t>
            </a:r>
          </a:p>
          <a:p>
            <a:pPr>
              <a:lnSpc>
                <a:spcPct val="107000"/>
              </a:lnSpc>
              <a:spcAft>
                <a:spcPts val="800"/>
              </a:spcAft>
            </a:pPr>
            <a:r>
              <a:rPr lang="fi-FI" sz="2000" b="0" i="0" strike="noStrike" cap="none" spc="0" baseline="0" dirty="0">
                <a:solidFill>
                  <a:srgbClr val="000000"/>
                </a:solidFill>
                <a:effectLst/>
                <a:latin typeface="Montserrat"/>
                <a:ea typeface="Montserrat"/>
                <a:cs typeface="Montserrat"/>
              </a:rPr>
              <a:t>Taukojumppana</a:t>
            </a:r>
          </a:p>
          <a:p>
            <a:pPr>
              <a:lnSpc>
                <a:spcPct val="107000"/>
              </a:lnSpc>
              <a:spcAft>
                <a:spcPts val="800"/>
              </a:spcAft>
            </a:pPr>
            <a:endParaRPr lang="sv-FI" sz="2000" dirty="0">
              <a:ea typeface="Calibri" panose="020F0502020204030204" pitchFamily="34" charset="0"/>
              <a:cs typeface="Times New Roman" panose="02020603050405020304" pitchFamily="18" charset="0"/>
            </a:endParaRPr>
          </a:p>
          <a:p>
            <a:pPr>
              <a:lnSpc>
                <a:spcPct val="107000"/>
              </a:lnSpc>
              <a:spcAft>
                <a:spcPts val="800"/>
              </a:spcAft>
            </a:pPr>
            <a:endParaRPr lang="sv-FI" sz="2000" dirty="0">
              <a:ea typeface="Calibri" panose="020F0502020204030204" pitchFamily="34" charset="0"/>
              <a:cs typeface="Times New Roman" panose="02020603050405020304" pitchFamily="18" charset="0"/>
            </a:endParaRPr>
          </a:p>
        </p:txBody>
      </p:sp>
      <p:sp>
        <p:nvSpPr>
          <p:cNvPr id="3" name="Otsikko 2">
            <a:extLst>
              <a:ext uri="{FF2B5EF4-FFF2-40B4-BE49-F238E27FC236}">
                <a16:creationId xmlns:a16="http://schemas.microsoft.com/office/drawing/2014/main" id="{AF767B5F-6F94-AEF5-16A7-71B98326BF66}"/>
              </a:ext>
            </a:extLst>
          </p:cNvPr>
          <p:cNvSpPr>
            <a:spLocks noGrp="1"/>
          </p:cNvSpPr>
          <p:nvPr>
            <p:ph type="title"/>
          </p:nvPr>
        </p:nvSpPr>
        <p:spPr>
          <a:xfrm>
            <a:off x="620850" y="654455"/>
            <a:ext cx="10811372" cy="1525355"/>
          </a:xfrm>
        </p:spPr>
        <p:txBody>
          <a:bodyPr>
            <a:normAutofit/>
          </a:bodyPr>
          <a:lstStyle/>
          <a:p>
            <a:r>
              <a:rPr lang="fi-FI" sz="3600" b="1" i="0" strike="noStrike" cap="none" spc="0" baseline="0" dirty="0">
                <a:solidFill>
                  <a:srgbClr val="000000"/>
                </a:solidFill>
                <a:effectLst/>
                <a:latin typeface="Montserrat ExtraBold"/>
                <a:ea typeface="Montserrat ExtraBold"/>
                <a:cs typeface="Montserrat ExtraBold"/>
              </a:rPr>
              <a:t>3.3 Yhteinen hyvinvointihetki</a:t>
            </a:r>
            <a:br>
              <a:rPr sz="2800" dirty="0"/>
            </a:br>
            <a:r>
              <a:rPr lang="fi-FI" sz="2400" b="0" i="0" strike="noStrike" cap="none" spc="0" baseline="0" dirty="0">
                <a:solidFill>
                  <a:srgbClr val="000000"/>
                </a:solidFill>
                <a:effectLst/>
                <a:latin typeface="Montserrat"/>
                <a:ea typeface="Montserrat"/>
                <a:cs typeface="Montserrat"/>
              </a:rPr>
              <a:t>(vinkkejä esimerkiksi kouluvalmentajalle)</a:t>
            </a:r>
            <a:endParaRPr lang="fi-FI" sz="2000" b="0" i="0" strike="noStrike" cap="none" spc="0" baseline="0" dirty="0">
              <a:solidFill>
                <a:srgbClr val="000000"/>
              </a:solidFill>
              <a:effectLst/>
              <a:latin typeface="Montserrat"/>
              <a:ea typeface="Montserrat"/>
              <a:cs typeface="Montserrat"/>
            </a:endParaRPr>
          </a:p>
        </p:txBody>
      </p:sp>
    </p:spTree>
    <p:extLst>
      <p:ext uri="{BB962C8B-B14F-4D97-AF65-F5344CB8AC3E}">
        <p14:creationId xmlns:p14="http://schemas.microsoft.com/office/powerpoint/2010/main" val="2122314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3D1CEE-15E4-A43B-557B-61530A9A8AF1}"/>
              </a:ext>
            </a:extLst>
          </p:cNvPr>
          <p:cNvSpPr>
            <a:spLocks noGrp="1"/>
          </p:cNvSpPr>
          <p:nvPr>
            <p:ph type="ctrTitle"/>
          </p:nvPr>
        </p:nvSpPr>
        <p:spPr/>
        <p:txBody>
          <a:bodyPr>
            <a:normAutofit/>
          </a:bodyPr>
          <a:lstStyle/>
          <a:p>
            <a:r>
              <a:rPr lang="fi-FI" dirty="0"/>
              <a:t>KIITOS!</a:t>
            </a:r>
            <a:br>
              <a:rPr lang="fi-FI" dirty="0"/>
            </a:br>
            <a:r>
              <a:rPr kumimoji="0" lang="fi-FI" sz="2000" b="1" i="0" u="none" strike="noStrike" kern="1200" cap="none" spc="0" normalizeH="0" baseline="0" noProof="0" dirty="0">
                <a:ln>
                  <a:noFill/>
                </a:ln>
                <a:solidFill>
                  <a:srgbClr val="000000"/>
                </a:solidFill>
                <a:effectLst/>
                <a:uLnTx/>
                <a:uFillTx/>
                <a:latin typeface="Montserrat" pitchFamily="2" charset="77"/>
                <a:ea typeface="+mj-ea"/>
                <a:cs typeface="+mj-cs"/>
                <a:hlinkClick r:id="rId3"/>
              </a:rPr>
              <a:t>schooltobelong@helsinkimissio.fi</a:t>
            </a:r>
            <a:br>
              <a:rPr kumimoji="0" lang="fi-FI" sz="2000" b="1" i="0" u="none" strike="noStrike" kern="1200" cap="none" spc="0" normalizeH="0" baseline="0" noProof="0" dirty="0">
                <a:ln>
                  <a:noFill/>
                </a:ln>
                <a:solidFill>
                  <a:srgbClr val="000000"/>
                </a:solidFill>
                <a:effectLst/>
                <a:uLnTx/>
                <a:uFillTx/>
                <a:latin typeface="Montserrat" pitchFamily="2" charset="77"/>
                <a:ea typeface="+mj-ea"/>
                <a:cs typeface="+mj-cs"/>
              </a:rPr>
            </a:br>
            <a:r>
              <a:rPr kumimoji="0" lang="fi-FI" sz="2000" b="1" i="0" u="none" strike="noStrike" kern="1200" cap="none" spc="0" normalizeH="0" baseline="0" noProof="0" dirty="0">
                <a:ln>
                  <a:noFill/>
                </a:ln>
                <a:solidFill>
                  <a:srgbClr val="000000"/>
                </a:solidFill>
                <a:effectLst/>
                <a:uLnTx/>
                <a:uFillTx/>
                <a:latin typeface="Montserrat" pitchFamily="2" charset="77"/>
                <a:ea typeface="+mj-ea"/>
                <a:cs typeface="+mj-cs"/>
                <a:hlinkClick r:id="rId4"/>
              </a:rPr>
              <a:t>helsinkimissio.fi</a:t>
            </a:r>
            <a:br>
              <a:rPr kumimoji="0" lang="fi-FI" sz="2000" b="1" i="0" u="none" strike="noStrike" kern="1200" cap="none" spc="0" normalizeH="0" baseline="0" noProof="0" dirty="0">
                <a:ln>
                  <a:noFill/>
                </a:ln>
                <a:solidFill>
                  <a:srgbClr val="000000"/>
                </a:solidFill>
                <a:effectLst/>
                <a:uLnTx/>
                <a:uFillTx/>
                <a:latin typeface="Montserrat" pitchFamily="2" charset="77"/>
                <a:ea typeface="+mj-ea"/>
                <a:cs typeface="+mj-cs"/>
              </a:rPr>
            </a:br>
            <a:r>
              <a:rPr kumimoji="0" lang="fi-FI" sz="2000" b="1" i="0" u="none" strike="noStrike" kern="1200" cap="none" spc="0" normalizeH="0" baseline="0" noProof="0" dirty="0">
                <a:ln>
                  <a:noFill/>
                </a:ln>
                <a:solidFill>
                  <a:srgbClr val="000000"/>
                </a:solidFill>
                <a:effectLst/>
                <a:uLnTx/>
                <a:uFillTx/>
                <a:latin typeface="Montserrat" pitchFamily="2" charset="77"/>
                <a:ea typeface="+mj-ea"/>
                <a:cs typeface="+mj-cs"/>
                <a:hlinkClick r:id="rId5"/>
              </a:rPr>
              <a:t>schooltobelong.fi</a:t>
            </a:r>
            <a:endParaRPr lang="fi-FI" dirty="0"/>
          </a:p>
        </p:txBody>
      </p:sp>
    </p:spTree>
    <p:extLst>
      <p:ext uri="{BB962C8B-B14F-4D97-AF65-F5344CB8AC3E}">
        <p14:creationId xmlns:p14="http://schemas.microsoft.com/office/powerpoint/2010/main" val="164579277"/>
      </p:ext>
    </p:extLst>
  </p:cSld>
  <p:clrMapOvr>
    <a:masterClrMapping/>
  </p:clrMapOvr>
</p:sld>
</file>

<file path=ppt/theme/theme1.xml><?xml version="1.0" encoding="utf-8"?>
<a:theme xmlns:a="http://schemas.openxmlformats.org/drawingml/2006/main" name="Office-teema">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143EDCF5-A72C-C741-B04F-93263BD08EB6}" vid="{1519248B-54C7-6348-B27B-4929F569B7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6" ma:contentTypeDescription="Luo uusi asiakirja." ma:contentTypeScope="" ma:versionID="e1a58a8d3d77bb2d1220bd79aea0144e">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51330d002f5e2a61f536a9767c1acc72"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8A66B8-1F32-4F11-A462-5BD3943CDEFD}">
  <ds:schemaRefs>
    <ds:schemaRef ds:uri="http://schemas.microsoft.com/sharepoint/v3/contenttype/forms"/>
  </ds:schemaRefs>
</ds:datastoreItem>
</file>

<file path=customXml/itemProps2.xml><?xml version="1.0" encoding="utf-8"?>
<ds:datastoreItem xmlns:ds="http://schemas.openxmlformats.org/officeDocument/2006/customXml" ds:itemID="{B8E9B909-70BB-4A0D-B546-E9CB1750205C}">
  <ds:schemaRefs>
    <ds:schemaRef ds:uri="http://schemas.microsoft.com/office/2006/metadata/properties"/>
    <ds:schemaRef ds:uri="http://purl.org/dc/terms/"/>
    <ds:schemaRef ds:uri="http://purl.org/dc/dcmitype/"/>
    <ds:schemaRef ds:uri="http://schemas.microsoft.com/office/2006/documentManagement/types"/>
    <ds:schemaRef ds:uri="http://www.w3.org/XML/1998/namespace"/>
    <ds:schemaRef ds:uri="ecc6403b-6993-4bc8-a284-7425863e298c"/>
    <ds:schemaRef ds:uri="http://purl.org/dc/elements/1.1/"/>
    <ds:schemaRef ds:uri="http://schemas.openxmlformats.org/package/2006/metadata/core-properties"/>
    <ds:schemaRef ds:uri="http://schemas.microsoft.com/office/infopath/2007/PartnerControls"/>
    <ds:schemaRef ds:uri="d41829f2-b80f-4b2f-b57b-a732a704fb1b"/>
  </ds:schemaRefs>
</ds:datastoreItem>
</file>

<file path=customXml/itemProps3.xml><?xml version="1.0" encoding="utf-8"?>
<ds:datastoreItem xmlns:ds="http://schemas.openxmlformats.org/officeDocument/2006/customXml" ds:itemID="{FB8DE3F5-F21B-46ED-8DB0-BD3848E37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829f2-b80f-4b2f-b57b-a732a704fb1b"/>
    <ds:schemaRef ds:uri="ecc6403b-6993-4bc8-a284-7425863e29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Office-teema</Template>
  <TotalTime>6803</TotalTime>
  <Words>2670</Words>
  <Application>Microsoft Macintosh PowerPoint</Application>
  <PresentationFormat>Laajakuva</PresentationFormat>
  <Paragraphs>184</Paragraphs>
  <Slides>23</Slides>
  <Notes>17</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23</vt:i4>
      </vt:variant>
    </vt:vector>
  </HeadingPairs>
  <TitlesOfParts>
    <vt:vector size="29" baseType="lpstr">
      <vt:lpstr>Arial</vt:lpstr>
      <vt:lpstr>Calibri</vt:lpstr>
      <vt:lpstr>Montserrat</vt:lpstr>
      <vt:lpstr>Montserrat ExtraBold</vt:lpstr>
      <vt:lpstr>Wingdings</vt:lpstr>
      <vt:lpstr>Office-teema</vt:lpstr>
      <vt:lpstr>TYÖPAKETTI 1:  OPETUS JA VUOROVAIKUTUS YHTEISÖLLISYYDEN LUOMISEKSI</vt:lpstr>
      <vt:lpstr>Sisältö</vt:lpstr>
      <vt:lpstr>Mistä on kyse?</vt:lpstr>
      <vt:lpstr>Opetus ja vuorovaikutus</vt:lpstr>
      <vt:lpstr>Vuorovaikutus ja yhteisöllisyys</vt:lpstr>
      <vt:lpstr>1.1. Psykologinen turvallisuus</vt:lpstr>
      <vt:lpstr>1.1. Psykologinen turvallisuus</vt:lpstr>
      <vt:lpstr>Vuorovaikutus ja yhteisöllisyys</vt:lpstr>
      <vt:lpstr>1.2. Yhteisöllisyyden positiiviset seuraukset</vt:lpstr>
      <vt:lpstr>2. Ryhmässä </vt:lpstr>
      <vt:lpstr>2.1 Turvallisuutta luovat rutiinit ja tavat</vt:lpstr>
      <vt:lpstr>2.1 Kaveri-check-in     </vt:lpstr>
      <vt:lpstr>PowerPoint-esitys</vt:lpstr>
      <vt:lpstr>PowerPoint-esitys</vt:lpstr>
      <vt:lpstr>2.3 Nähdyksi, kuulluksi ja ymmärretyksi tuleminen – ryhmän tarpeet   </vt:lpstr>
      <vt:lpstr>2.3 Nähdyksi, kuulluksi ja ymmärretyksi tuleminen - ryhmän tarpeet   </vt:lpstr>
      <vt:lpstr>Kysymyksiä:</vt:lpstr>
      <vt:lpstr>2.4  Ryhmän yhteiset tavoitteet (kurssilla/aineessa)</vt:lpstr>
      <vt:lpstr>3. Kouluyhteisössä</vt:lpstr>
      <vt:lpstr>3.1 Kokeilu: Digilaitteeton päivä</vt:lpstr>
      <vt:lpstr>3.2 Kiinnostuksen kohteiden  pikatreffit  </vt:lpstr>
      <vt:lpstr>3.3 Yhteinen hyvinvointihetki (vinkkejä esimerkiksi kouluvalmentajalle)</vt:lpstr>
      <vt:lpstr>KIITOS! schooltobelong@helsinkimissio.fi helsinkimissio.fi schooltobelong.fi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OPETUS JA VUOROVAIKUTUS: YHTEISÖLLISYYDEN LUOMINEN</dc:title>
  <dc:creator>Silva Saulio</dc:creator>
  <cp:lastModifiedBy>Silva Saulio</cp:lastModifiedBy>
  <cp:revision>4</cp:revision>
  <dcterms:created xsi:type="dcterms:W3CDTF">2023-08-04T13:35:22Z</dcterms:created>
  <dcterms:modified xsi:type="dcterms:W3CDTF">2023-08-09T07:46:25Z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